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charts/chart13.xml" ContentType="application/vnd.openxmlformats-officedocument.drawingml.chart+xml"/>
  <Override PartName="/ppt/notesSlides/notesSlide16.xml" ContentType="application/vnd.openxmlformats-officedocument.presentationml.notesSlide+xml"/>
  <Override PartName="/ppt/charts/chart24.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charts/chart16.xml" ContentType="application/vnd.openxmlformats-officedocument.drawingml.chart+xml"/>
  <Override PartName="/ppt/notesSlides/notesSlide17.xml" ContentType="application/vnd.openxmlformats-officedocument.presentationml.notesSlide+xml"/>
  <Override PartName="/ppt/charts/chart25.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59.xml" ContentType="application/vnd.openxmlformats-officedocument.presentationml.slideLayout+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charts/chart26.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charts/chart15.xml" ContentType="application/vnd.openxmlformats-officedocument.drawingml.char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charts/chart27.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7" r:id="rId3"/>
    <p:sldMasterId id="2147483705" r:id="rId4"/>
  </p:sldMasterIdLst>
  <p:notesMasterIdLst>
    <p:notesMasterId r:id="rId30"/>
  </p:notesMasterIdLst>
  <p:sldIdLst>
    <p:sldId id="257" r:id="rId5"/>
    <p:sldId id="258" r:id="rId6"/>
    <p:sldId id="259" r:id="rId7"/>
    <p:sldId id="282"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D:\Riris;%20LAPORAN%20INDIKATOR%20MUTU%2017062015\Grafik%20Indikator%20Mutu%20RS%20utk%20Presentasi%201606201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D:\Riris;%20LAPORAN%20INDIKATOR%20MUTU%2017062015\Grafik%20Indikator%20Mutu%20RS%20utk%20Presentasi%2016062015.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D:\Riris;%20LAPORAN%20INDIKATOR%20MUTU%2017062015\Grafik%20Indikator%20Mutu%20RS%20utk%20Presentasi%2016062015.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D:\Riris;%20LAPORAN%20INDIKATOR%20MUTU%2017062015\Grafik%20Indikator%20Mutu%20RS%20utk%20Presentasi%2016062015.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Riris;%20LAPORAN%20INDIKATOR%20MUTU%2017062015\Grafik%20Indikator%20Mutu%20RS%20utk%20Presentasi%201606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Grafik%20Indikator%20Mutu%20RS%20utk%20Presentasi%201606201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SUB%20KOM%20MANAJEMEN%20KINERJA\Grafik%20Indikator%20Mutu%20RS%20utk%20Presentasi%201606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SUB%20KOM%20MANAJEMEN%20KINERJA\LAPORAN%20INDIKATOR%20MUTU%2017062015\Grafik%20Indikator%20Mutu%20RS%20utk%20Presentasi%201606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lang="en-AU"/>
            </a:pPr>
            <a:r>
              <a:rPr lang="id-ID" dirty="0"/>
              <a:t>Pemasangan Gelang Identitas Pasien di RS </a:t>
            </a:r>
          </a:p>
          <a:p>
            <a:pPr>
              <a:defRPr lang="en-AU"/>
            </a:pPr>
            <a:r>
              <a:rPr lang="id-ID" dirty="0" smtClean="0"/>
              <a:t>Jan-Mei 2015</a:t>
            </a:r>
            <a:endParaRPr lang="id-ID" dirty="0"/>
          </a:p>
        </c:rich>
      </c:tx>
      <c:layout>
        <c:manualLayout>
          <c:xMode val="edge"/>
          <c:yMode val="edge"/>
          <c:x val="0.2246326371899722"/>
          <c:y val="2.0939513665148312E-3"/>
        </c:manualLayout>
      </c:layout>
    </c:title>
    <c:plotArea>
      <c:layout>
        <c:manualLayout>
          <c:layoutTarget val="inner"/>
          <c:xMode val="edge"/>
          <c:yMode val="edge"/>
          <c:x val="0.25656513340239079"/>
          <c:y val="0.1872426272567842"/>
          <c:w val="0.70665327349204166"/>
          <c:h val="0.6479293389989027"/>
        </c:manualLayout>
      </c:layout>
      <c:lineChart>
        <c:grouping val="standard"/>
        <c:ser>
          <c:idx val="0"/>
          <c:order val="0"/>
          <c:tx>
            <c:strRef>
              <c:f>Sheet1!$A$360</c:f>
              <c:strCache>
                <c:ptCount val="1"/>
                <c:pt idx="0">
                  <c:v>Standar</c:v>
                </c:pt>
              </c:strCache>
            </c:strRef>
          </c:tx>
          <c:cat>
            <c:strRef>
              <c:f>Sheet1!$B$359:$F$359</c:f>
              <c:strCache>
                <c:ptCount val="5"/>
                <c:pt idx="0">
                  <c:v>Jan</c:v>
                </c:pt>
                <c:pt idx="1">
                  <c:v>Feb</c:v>
                </c:pt>
                <c:pt idx="2">
                  <c:v>Mar</c:v>
                </c:pt>
                <c:pt idx="3">
                  <c:v>Apr</c:v>
                </c:pt>
                <c:pt idx="4">
                  <c:v>Mei</c:v>
                </c:pt>
              </c:strCache>
            </c:strRef>
          </c:cat>
          <c:val>
            <c:numRef>
              <c:f>Sheet1!$B$360:$F$360</c:f>
              <c:numCache>
                <c:formatCode>General</c:formatCode>
                <c:ptCount val="5"/>
                <c:pt idx="0">
                  <c:v>100</c:v>
                </c:pt>
                <c:pt idx="1">
                  <c:v>100</c:v>
                </c:pt>
                <c:pt idx="2">
                  <c:v>100</c:v>
                </c:pt>
                <c:pt idx="3">
                  <c:v>100</c:v>
                </c:pt>
                <c:pt idx="4">
                  <c:v>100</c:v>
                </c:pt>
              </c:numCache>
            </c:numRef>
          </c:val>
        </c:ser>
        <c:ser>
          <c:idx val="1"/>
          <c:order val="1"/>
          <c:tx>
            <c:strRef>
              <c:f>Sheet1!$A$361</c:f>
              <c:strCache>
                <c:ptCount val="1"/>
                <c:pt idx="0">
                  <c:v>Capaian</c:v>
                </c:pt>
              </c:strCache>
            </c:strRef>
          </c:tx>
          <c:cat>
            <c:strRef>
              <c:f>Sheet1!$B$359:$F$359</c:f>
              <c:strCache>
                <c:ptCount val="5"/>
                <c:pt idx="0">
                  <c:v>Jan</c:v>
                </c:pt>
                <c:pt idx="1">
                  <c:v>Feb</c:v>
                </c:pt>
                <c:pt idx="2">
                  <c:v>Mar</c:v>
                </c:pt>
                <c:pt idx="3">
                  <c:v>Apr</c:v>
                </c:pt>
                <c:pt idx="4">
                  <c:v>Mei</c:v>
                </c:pt>
              </c:strCache>
            </c:strRef>
          </c:cat>
          <c:val>
            <c:numRef>
              <c:f>Sheet1!$B$361:$F$361</c:f>
              <c:numCache>
                <c:formatCode>General</c:formatCode>
                <c:ptCount val="5"/>
                <c:pt idx="0">
                  <c:v>78.02</c:v>
                </c:pt>
                <c:pt idx="1">
                  <c:v>80.010000000000005</c:v>
                </c:pt>
                <c:pt idx="2">
                  <c:v>80.97</c:v>
                </c:pt>
                <c:pt idx="3">
                  <c:v>82.45</c:v>
                </c:pt>
                <c:pt idx="4">
                  <c:v>96</c:v>
                </c:pt>
              </c:numCache>
            </c:numRef>
          </c:val>
        </c:ser>
        <c:marker val="1"/>
        <c:axId val="100269440"/>
        <c:axId val="100398208"/>
      </c:lineChart>
      <c:catAx>
        <c:axId val="100269440"/>
        <c:scaling>
          <c:orientation val="minMax"/>
        </c:scaling>
        <c:axPos val="b"/>
        <c:majorTickMark val="none"/>
        <c:tickLblPos val="nextTo"/>
        <c:txPr>
          <a:bodyPr/>
          <a:lstStyle/>
          <a:p>
            <a:pPr>
              <a:defRPr lang="en-AU"/>
            </a:pPr>
            <a:endParaRPr lang="en-US"/>
          </a:p>
        </c:txPr>
        <c:crossAx val="100398208"/>
        <c:crosses val="autoZero"/>
        <c:auto val="1"/>
        <c:lblAlgn val="ctr"/>
        <c:lblOffset val="100"/>
      </c:catAx>
      <c:valAx>
        <c:axId val="100398208"/>
        <c:scaling>
          <c:orientation val="minMax"/>
        </c:scaling>
        <c:axPos val="l"/>
        <c:majorGridlines/>
        <c:title>
          <c:tx>
            <c:rich>
              <a:bodyPr/>
              <a:lstStyle/>
              <a:p>
                <a:pPr>
                  <a:defRPr lang="en-AU" sz="1600"/>
                </a:pPr>
                <a:r>
                  <a:rPr lang="id-ID" sz="1600"/>
                  <a:t>%</a:t>
                </a:r>
              </a:p>
            </c:rich>
          </c:tx>
          <c:layout>
            <c:manualLayout>
              <c:xMode val="edge"/>
              <c:yMode val="edge"/>
              <c:x val="4.4300048945263508E-2"/>
              <c:y val="0.4769809788093064"/>
            </c:manualLayout>
          </c:layout>
        </c:title>
        <c:numFmt formatCode="General" sourceLinked="1"/>
        <c:majorTickMark val="none"/>
        <c:tickLblPos val="nextTo"/>
        <c:txPr>
          <a:bodyPr/>
          <a:lstStyle/>
          <a:p>
            <a:pPr>
              <a:defRPr lang="en-AU" sz="1400"/>
            </a:pPr>
            <a:endParaRPr lang="en-US"/>
          </a:p>
        </c:txPr>
        <c:crossAx val="100269440"/>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200">
          <a:latin typeface="Arial" pitchFamily="34" charset="0"/>
          <a:cs typeface="Arial"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Waktu Tunggu Hasil Pelayanan Foto Thorax ≤3 Jam </a:t>
            </a:r>
          </a:p>
          <a:p>
            <a:pPr>
              <a:defRPr lang="en-AU"/>
            </a:pPr>
            <a:r>
              <a:rPr lang="id-ID"/>
              <a:t>Jan-</a:t>
            </a:r>
            <a:r>
              <a:rPr lang="en-US"/>
              <a:t>Mei</a:t>
            </a:r>
            <a:r>
              <a:rPr lang="id-ID"/>
              <a:t> 2015</a:t>
            </a:r>
          </a:p>
        </c:rich>
      </c:tx>
      <c:layout>
        <c:manualLayout>
          <c:xMode val="edge"/>
          <c:yMode val="edge"/>
          <c:x val="0.18221337051119049"/>
          <c:y val="5.6308081781762796E-2"/>
        </c:manualLayout>
      </c:layout>
    </c:title>
    <c:plotArea>
      <c:layout>
        <c:manualLayout>
          <c:layoutTarget val="inner"/>
          <c:xMode val="edge"/>
          <c:yMode val="edge"/>
          <c:x val="0.18655366246523097"/>
          <c:y val="0.27678950704823646"/>
          <c:w val="0.7958967344673451"/>
          <c:h val="0.48741398014599785"/>
        </c:manualLayout>
      </c:layout>
      <c:lineChart>
        <c:grouping val="standard"/>
        <c:ser>
          <c:idx val="0"/>
          <c:order val="0"/>
          <c:tx>
            <c:strRef>
              <c:f>Sheet1!$A$43</c:f>
              <c:strCache>
                <c:ptCount val="1"/>
                <c:pt idx="0">
                  <c:v>Standar</c:v>
                </c:pt>
              </c:strCache>
            </c:strRef>
          </c:tx>
          <c:cat>
            <c:strRef>
              <c:f>Sheet1!$B$42:$F$42</c:f>
              <c:strCache>
                <c:ptCount val="5"/>
                <c:pt idx="0">
                  <c:v>Jan</c:v>
                </c:pt>
                <c:pt idx="1">
                  <c:v>Feb</c:v>
                </c:pt>
                <c:pt idx="2">
                  <c:v>Mar</c:v>
                </c:pt>
                <c:pt idx="3">
                  <c:v>Apr</c:v>
                </c:pt>
                <c:pt idx="4">
                  <c:v>Mei</c:v>
                </c:pt>
              </c:strCache>
            </c:strRef>
          </c:cat>
          <c:val>
            <c:numRef>
              <c:f>Sheet1!$B$43:$F$43</c:f>
              <c:numCache>
                <c:formatCode>_(* #,##0.00_);_(* \(#,##0.00\);_(* "-"_);_(@_)</c:formatCode>
                <c:ptCount val="5"/>
                <c:pt idx="0">
                  <c:v>100</c:v>
                </c:pt>
                <c:pt idx="1">
                  <c:v>100</c:v>
                </c:pt>
                <c:pt idx="2">
                  <c:v>100</c:v>
                </c:pt>
                <c:pt idx="3">
                  <c:v>100</c:v>
                </c:pt>
                <c:pt idx="4">
                  <c:v>100</c:v>
                </c:pt>
              </c:numCache>
            </c:numRef>
          </c:val>
        </c:ser>
        <c:ser>
          <c:idx val="1"/>
          <c:order val="1"/>
          <c:tx>
            <c:strRef>
              <c:f>Sheet1!$A$44</c:f>
              <c:strCache>
                <c:ptCount val="1"/>
                <c:pt idx="0">
                  <c:v>Capaian</c:v>
                </c:pt>
              </c:strCache>
            </c:strRef>
          </c:tx>
          <c:cat>
            <c:strRef>
              <c:f>Sheet1!$B$42:$F$42</c:f>
              <c:strCache>
                <c:ptCount val="5"/>
                <c:pt idx="0">
                  <c:v>Jan</c:v>
                </c:pt>
                <c:pt idx="1">
                  <c:v>Feb</c:v>
                </c:pt>
                <c:pt idx="2">
                  <c:v>Mar</c:v>
                </c:pt>
                <c:pt idx="3">
                  <c:v>Apr</c:v>
                </c:pt>
                <c:pt idx="4">
                  <c:v>Mei</c:v>
                </c:pt>
              </c:strCache>
            </c:strRef>
          </c:cat>
          <c:val>
            <c:numRef>
              <c:f>Sheet1!$B$44:$F$44</c:f>
              <c:numCache>
                <c:formatCode>_(* #,##0.00_);_(* \(#,##0.00\);_(* "-"_);_(@_)</c:formatCode>
                <c:ptCount val="5"/>
                <c:pt idx="0">
                  <c:v>72.5</c:v>
                </c:pt>
                <c:pt idx="1">
                  <c:v>86</c:v>
                </c:pt>
                <c:pt idx="2">
                  <c:v>77</c:v>
                </c:pt>
                <c:pt idx="3">
                  <c:v>86</c:v>
                </c:pt>
                <c:pt idx="4">
                  <c:v>88</c:v>
                </c:pt>
              </c:numCache>
            </c:numRef>
          </c:val>
        </c:ser>
        <c:marker val="1"/>
        <c:axId val="101073664"/>
        <c:axId val="101075200"/>
      </c:lineChart>
      <c:catAx>
        <c:axId val="101073664"/>
        <c:scaling>
          <c:orientation val="minMax"/>
        </c:scaling>
        <c:axPos val="b"/>
        <c:majorTickMark val="none"/>
        <c:tickLblPos val="nextTo"/>
        <c:txPr>
          <a:bodyPr/>
          <a:lstStyle/>
          <a:p>
            <a:pPr>
              <a:defRPr lang="en-AU"/>
            </a:pPr>
            <a:endParaRPr lang="en-US"/>
          </a:p>
        </c:txPr>
        <c:crossAx val="101075200"/>
        <c:crosses val="autoZero"/>
        <c:auto val="1"/>
        <c:lblAlgn val="ctr"/>
        <c:lblOffset val="100"/>
      </c:catAx>
      <c:valAx>
        <c:axId val="101075200"/>
        <c:scaling>
          <c:orientation val="minMax"/>
        </c:scaling>
        <c:axPos val="l"/>
        <c:majorGridlines/>
        <c:title>
          <c:tx>
            <c:rich>
              <a:bodyPr/>
              <a:lstStyle/>
              <a:p>
                <a:pPr>
                  <a:defRPr lang="en-AU" sz="2000"/>
                </a:pPr>
                <a:r>
                  <a:rPr lang="id-ID" sz="2000"/>
                  <a:t>%</a:t>
                </a:r>
              </a:p>
            </c:rich>
          </c:tx>
          <c:layout>
            <c:manualLayout>
              <c:xMode val="edge"/>
              <c:yMode val="edge"/>
              <c:x val="2.4562174715629891E-2"/>
              <c:y val="0.41908435827391732"/>
            </c:manualLayout>
          </c:layout>
        </c:title>
        <c:numFmt formatCode="_(* #,##0.00_);_(* \(#,##0.00\);_(* &quot;-&quot;_);_(@_)" sourceLinked="1"/>
        <c:majorTickMark val="none"/>
        <c:tickLblPos val="nextTo"/>
        <c:txPr>
          <a:bodyPr/>
          <a:lstStyle/>
          <a:p>
            <a:pPr>
              <a:defRPr lang="en-AU"/>
            </a:pPr>
            <a:endParaRPr lang="en-US"/>
          </a:p>
        </c:txPr>
        <c:crossAx val="101073664"/>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Keselamatan Pasien Near Miss Obstetric yang Dilakukan Prosedur Bedah di RSUP HAM </a:t>
            </a:r>
          </a:p>
          <a:p>
            <a:pPr>
              <a:defRPr lang="en-AU"/>
            </a:pPr>
            <a:r>
              <a:rPr lang="id-ID"/>
              <a:t>Jan-Mei 2015</a:t>
            </a:r>
          </a:p>
        </c:rich>
      </c:tx>
      <c:layout>
        <c:manualLayout>
          <c:xMode val="edge"/>
          <c:yMode val="edge"/>
          <c:x val="0.15805657512857427"/>
          <c:y val="9.6613196824284523E-4"/>
        </c:manualLayout>
      </c:layout>
    </c:title>
    <c:plotArea>
      <c:layout>
        <c:manualLayout>
          <c:layoutTarget val="inner"/>
          <c:xMode val="edge"/>
          <c:yMode val="edge"/>
          <c:x val="0.18234693020521334"/>
          <c:y val="0.27698802697136232"/>
          <c:w val="0.80049919375554712"/>
          <c:h val="0.47633254424722038"/>
        </c:manualLayout>
      </c:layout>
      <c:lineChart>
        <c:grouping val="standard"/>
        <c:ser>
          <c:idx val="0"/>
          <c:order val="0"/>
          <c:tx>
            <c:strRef>
              <c:f>Sheet1!$A$62</c:f>
              <c:strCache>
                <c:ptCount val="1"/>
                <c:pt idx="0">
                  <c:v>Standar</c:v>
                </c:pt>
              </c:strCache>
            </c:strRef>
          </c:tx>
          <c:cat>
            <c:strRef>
              <c:f>Sheet1!$B$61:$F$61</c:f>
              <c:strCache>
                <c:ptCount val="5"/>
                <c:pt idx="0">
                  <c:v>Jan</c:v>
                </c:pt>
                <c:pt idx="1">
                  <c:v>Feb</c:v>
                </c:pt>
                <c:pt idx="2">
                  <c:v>Mar</c:v>
                </c:pt>
                <c:pt idx="3">
                  <c:v>Apr</c:v>
                </c:pt>
                <c:pt idx="4">
                  <c:v>Mei</c:v>
                </c:pt>
              </c:strCache>
            </c:strRef>
          </c:cat>
          <c:val>
            <c:numRef>
              <c:f>Sheet1!$B$62:$F$62</c:f>
              <c:numCache>
                <c:formatCode>_(* #,##0.00_);_(* \(#,##0.00\);_(* "-"_);_(@_)</c:formatCode>
                <c:ptCount val="5"/>
                <c:pt idx="0">
                  <c:v>100</c:v>
                </c:pt>
                <c:pt idx="1">
                  <c:v>100</c:v>
                </c:pt>
                <c:pt idx="2">
                  <c:v>100</c:v>
                </c:pt>
                <c:pt idx="3">
                  <c:v>100</c:v>
                </c:pt>
                <c:pt idx="4">
                  <c:v>100</c:v>
                </c:pt>
              </c:numCache>
            </c:numRef>
          </c:val>
        </c:ser>
        <c:ser>
          <c:idx val="1"/>
          <c:order val="1"/>
          <c:tx>
            <c:strRef>
              <c:f>Sheet1!$A$63</c:f>
              <c:strCache>
                <c:ptCount val="1"/>
                <c:pt idx="0">
                  <c:v>Capaian</c:v>
                </c:pt>
              </c:strCache>
            </c:strRef>
          </c:tx>
          <c:cat>
            <c:strRef>
              <c:f>Sheet1!$B$61:$F$61</c:f>
              <c:strCache>
                <c:ptCount val="5"/>
                <c:pt idx="0">
                  <c:v>Jan</c:v>
                </c:pt>
                <c:pt idx="1">
                  <c:v>Feb</c:v>
                </c:pt>
                <c:pt idx="2">
                  <c:v>Mar</c:v>
                </c:pt>
                <c:pt idx="3">
                  <c:v>Apr</c:v>
                </c:pt>
                <c:pt idx="4">
                  <c:v>Mei</c:v>
                </c:pt>
              </c:strCache>
            </c:strRef>
          </c:cat>
          <c:val>
            <c:numRef>
              <c:f>Sheet1!$B$63:$F$63</c:f>
              <c:numCache>
                <c:formatCode>_(* #,##0.00_);_(* \(#,##0.00\);_(* "-"_);_(@_)</c:formatCode>
                <c:ptCount val="5"/>
                <c:pt idx="0">
                  <c:v>100</c:v>
                </c:pt>
                <c:pt idx="1">
                  <c:v>85</c:v>
                </c:pt>
                <c:pt idx="2">
                  <c:v>100</c:v>
                </c:pt>
                <c:pt idx="3">
                  <c:v>100</c:v>
                </c:pt>
                <c:pt idx="4">
                  <c:v>100</c:v>
                </c:pt>
              </c:numCache>
            </c:numRef>
          </c:val>
        </c:ser>
        <c:marker val="1"/>
        <c:axId val="101100544"/>
        <c:axId val="103334656"/>
      </c:lineChart>
      <c:catAx>
        <c:axId val="101100544"/>
        <c:scaling>
          <c:orientation val="minMax"/>
        </c:scaling>
        <c:axPos val="b"/>
        <c:majorTickMark val="none"/>
        <c:tickLblPos val="nextTo"/>
        <c:txPr>
          <a:bodyPr/>
          <a:lstStyle/>
          <a:p>
            <a:pPr>
              <a:defRPr lang="en-AU"/>
            </a:pPr>
            <a:endParaRPr lang="en-US"/>
          </a:p>
        </c:txPr>
        <c:crossAx val="103334656"/>
        <c:crosses val="autoZero"/>
        <c:auto val="1"/>
        <c:lblAlgn val="ctr"/>
        <c:lblOffset val="100"/>
      </c:catAx>
      <c:valAx>
        <c:axId val="103334656"/>
        <c:scaling>
          <c:orientation val="minMax"/>
        </c:scaling>
        <c:axPos val="l"/>
        <c:majorGridlines/>
        <c:title>
          <c:tx>
            <c:rich>
              <a:bodyPr/>
              <a:lstStyle/>
              <a:p>
                <a:pPr>
                  <a:defRPr lang="en-AU" sz="2000"/>
                </a:pPr>
                <a:r>
                  <a:rPr lang="id-ID" sz="2000"/>
                  <a:t>%</a:t>
                </a:r>
              </a:p>
            </c:rich>
          </c:tx>
        </c:title>
        <c:numFmt formatCode="_(* #,##0.00_);_(* \(#,##0.00\);_(* &quot;-&quot;_);_(@_)" sourceLinked="1"/>
        <c:majorTickMark val="none"/>
        <c:tickLblPos val="nextTo"/>
        <c:txPr>
          <a:bodyPr/>
          <a:lstStyle/>
          <a:p>
            <a:pPr>
              <a:defRPr lang="en-AU"/>
            </a:pPr>
            <a:endParaRPr lang="en-US"/>
          </a:p>
        </c:txPr>
        <c:crossAx val="101100544"/>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Aspirin Diberikan untuk 3 Hari kepada Pasien dengan AMI Saat Pulang /Keluar RS Jan-</a:t>
            </a:r>
            <a:r>
              <a:rPr lang="en-US"/>
              <a:t>Mei</a:t>
            </a:r>
            <a:r>
              <a:rPr lang="id-ID"/>
              <a:t> 2015</a:t>
            </a:r>
          </a:p>
        </c:rich>
      </c:tx>
      <c:layout>
        <c:manualLayout>
          <c:xMode val="edge"/>
          <c:yMode val="edge"/>
          <c:x val="0.17543887248774062"/>
          <c:y val="5.5430349008840314E-2"/>
        </c:manualLayout>
      </c:layout>
    </c:title>
    <c:plotArea>
      <c:layout>
        <c:manualLayout>
          <c:layoutTarget val="inner"/>
          <c:xMode val="edge"/>
          <c:yMode val="edge"/>
          <c:x val="0.19455673688248548"/>
          <c:y val="0.28399860332979016"/>
          <c:w val="0.78714078938818344"/>
          <c:h val="0.48694192708746764"/>
        </c:manualLayout>
      </c:layout>
      <c:lineChart>
        <c:grouping val="standard"/>
        <c:ser>
          <c:idx val="0"/>
          <c:order val="0"/>
          <c:tx>
            <c:strRef>
              <c:f>Sheet1!$A$79</c:f>
              <c:strCache>
                <c:ptCount val="1"/>
                <c:pt idx="0">
                  <c:v>Standar</c:v>
                </c:pt>
              </c:strCache>
            </c:strRef>
          </c:tx>
          <c:cat>
            <c:strRef>
              <c:f>Sheet1!$B$78:$F$78</c:f>
              <c:strCache>
                <c:ptCount val="5"/>
                <c:pt idx="0">
                  <c:v>Jan</c:v>
                </c:pt>
                <c:pt idx="1">
                  <c:v>Feb</c:v>
                </c:pt>
                <c:pt idx="2">
                  <c:v>Mar</c:v>
                </c:pt>
                <c:pt idx="3">
                  <c:v>Apr</c:v>
                </c:pt>
                <c:pt idx="4">
                  <c:v>Mei</c:v>
                </c:pt>
              </c:strCache>
            </c:strRef>
          </c:cat>
          <c:val>
            <c:numRef>
              <c:f>Sheet1!$B$79:$F$79</c:f>
              <c:numCache>
                <c:formatCode>_(* #,##0.00_);_(* \(#,##0.00\);_(* "-"_);_(@_)</c:formatCode>
                <c:ptCount val="5"/>
                <c:pt idx="0">
                  <c:v>100</c:v>
                </c:pt>
                <c:pt idx="1">
                  <c:v>100</c:v>
                </c:pt>
                <c:pt idx="2">
                  <c:v>100</c:v>
                </c:pt>
                <c:pt idx="3">
                  <c:v>100</c:v>
                </c:pt>
                <c:pt idx="4">
                  <c:v>100</c:v>
                </c:pt>
              </c:numCache>
            </c:numRef>
          </c:val>
        </c:ser>
        <c:ser>
          <c:idx val="1"/>
          <c:order val="1"/>
          <c:tx>
            <c:strRef>
              <c:f>Sheet1!$A$80</c:f>
              <c:strCache>
                <c:ptCount val="1"/>
                <c:pt idx="0">
                  <c:v>Capaian</c:v>
                </c:pt>
              </c:strCache>
            </c:strRef>
          </c:tx>
          <c:cat>
            <c:strRef>
              <c:f>Sheet1!$B$78:$F$78</c:f>
              <c:strCache>
                <c:ptCount val="5"/>
                <c:pt idx="0">
                  <c:v>Jan</c:v>
                </c:pt>
                <c:pt idx="1">
                  <c:v>Feb</c:v>
                </c:pt>
                <c:pt idx="2">
                  <c:v>Mar</c:v>
                </c:pt>
                <c:pt idx="3">
                  <c:v>Apr</c:v>
                </c:pt>
                <c:pt idx="4">
                  <c:v>Mei</c:v>
                </c:pt>
              </c:strCache>
            </c:strRef>
          </c:cat>
          <c:val>
            <c:numRef>
              <c:f>Sheet1!$B$80:$F$80</c:f>
              <c:numCache>
                <c:formatCode>_(* #,##0.00_);_(* \(#,##0.00\);_(* "-"_);_(@_)</c:formatCode>
                <c:ptCount val="5"/>
                <c:pt idx="0">
                  <c:v>100</c:v>
                </c:pt>
                <c:pt idx="1">
                  <c:v>88.8</c:v>
                </c:pt>
                <c:pt idx="2">
                  <c:v>100</c:v>
                </c:pt>
                <c:pt idx="3">
                  <c:v>87.5</c:v>
                </c:pt>
                <c:pt idx="4">
                  <c:v>100</c:v>
                </c:pt>
              </c:numCache>
            </c:numRef>
          </c:val>
        </c:ser>
        <c:marker val="1"/>
        <c:axId val="103494016"/>
        <c:axId val="103495552"/>
      </c:lineChart>
      <c:catAx>
        <c:axId val="103494016"/>
        <c:scaling>
          <c:orientation val="minMax"/>
        </c:scaling>
        <c:axPos val="b"/>
        <c:majorTickMark val="none"/>
        <c:tickLblPos val="nextTo"/>
        <c:txPr>
          <a:bodyPr/>
          <a:lstStyle/>
          <a:p>
            <a:pPr>
              <a:defRPr lang="en-AU"/>
            </a:pPr>
            <a:endParaRPr lang="en-US"/>
          </a:p>
        </c:txPr>
        <c:crossAx val="103495552"/>
        <c:crosses val="autoZero"/>
        <c:auto val="1"/>
        <c:lblAlgn val="ctr"/>
        <c:lblOffset val="100"/>
      </c:catAx>
      <c:valAx>
        <c:axId val="103495552"/>
        <c:scaling>
          <c:orientation val="minMax"/>
        </c:scaling>
        <c:axPos val="l"/>
        <c:majorGridlines/>
        <c:title>
          <c:tx>
            <c:rich>
              <a:bodyPr/>
              <a:lstStyle/>
              <a:p>
                <a:pPr>
                  <a:defRPr lang="en-AU" sz="2000"/>
                </a:pPr>
                <a:r>
                  <a:rPr lang="id-ID" sz="2000"/>
                  <a:t>%</a:t>
                </a:r>
              </a:p>
            </c:rich>
          </c:tx>
          <c:layout>
            <c:manualLayout>
              <c:xMode val="edge"/>
              <c:yMode val="edge"/>
              <c:x val="2.4521253403709881E-2"/>
              <c:y val="0.46404347929595413"/>
            </c:manualLayout>
          </c:layout>
        </c:title>
        <c:numFmt formatCode="_(* #,##0.00_);_(* \(#,##0.00\);_(* &quot;-&quot;_);_(@_)" sourceLinked="1"/>
        <c:majorTickMark val="none"/>
        <c:tickLblPos val="nextTo"/>
        <c:txPr>
          <a:bodyPr/>
          <a:lstStyle/>
          <a:p>
            <a:pPr>
              <a:defRPr lang="en-AU"/>
            </a:pPr>
            <a:endParaRPr lang="en-US"/>
          </a:p>
        </c:txPr>
        <c:crossAx val="10349401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sz="2400"/>
            </a:pPr>
            <a:r>
              <a:rPr lang="id-ID" sz="2400" dirty="0"/>
              <a:t>Kesalahan Penulisan Resep </a:t>
            </a:r>
          </a:p>
          <a:p>
            <a:pPr>
              <a:defRPr lang="en-AU" sz="2400"/>
            </a:pPr>
            <a:r>
              <a:rPr lang="id-ID" sz="2400" dirty="0"/>
              <a:t>Jan-Mei 2015</a:t>
            </a:r>
          </a:p>
        </c:rich>
      </c:tx>
      <c:layout>
        <c:manualLayout>
          <c:xMode val="edge"/>
          <c:yMode val="edge"/>
          <c:x val="0.29011046556073783"/>
          <c:y val="4.3178822134608663E-2"/>
        </c:manualLayout>
      </c:layout>
    </c:title>
    <c:plotArea>
      <c:layout>
        <c:manualLayout>
          <c:layoutTarget val="inner"/>
          <c:xMode val="edge"/>
          <c:yMode val="edge"/>
          <c:x val="0.15476082157155271"/>
          <c:y val="0.2775310180795264"/>
          <c:w val="0.84523917842844765"/>
          <c:h val="0.48823566883374292"/>
        </c:manualLayout>
      </c:layout>
      <c:lineChart>
        <c:grouping val="standard"/>
        <c:ser>
          <c:idx val="0"/>
          <c:order val="0"/>
          <c:tx>
            <c:strRef>
              <c:f>Sheet1!$A$96</c:f>
              <c:strCache>
                <c:ptCount val="1"/>
                <c:pt idx="0">
                  <c:v>Standar</c:v>
                </c:pt>
              </c:strCache>
            </c:strRef>
          </c:tx>
          <c:cat>
            <c:strRef>
              <c:f>Sheet1!$B$95:$F$95</c:f>
              <c:strCache>
                <c:ptCount val="5"/>
                <c:pt idx="0">
                  <c:v>Jan</c:v>
                </c:pt>
                <c:pt idx="1">
                  <c:v>Feb</c:v>
                </c:pt>
                <c:pt idx="2">
                  <c:v>Mar</c:v>
                </c:pt>
                <c:pt idx="3">
                  <c:v>Apr</c:v>
                </c:pt>
                <c:pt idx="4">
                  <c:v>Mei</c:v>
                </c:pt>
              </c:strCache>
            </c:strRef>
          </c:cat>
          <c:val>
            <c:numRef>
              <c:f>Sheet1!$B$96:$F$96</c:f>
              <c:numCache>
                <c:formatCode>General</c:formatCode>
                <c:ptCount val="5"/>
                <c:pt idx="0">
                  <c:v>0</c:v>
                </c:pt>
                <c:pt idx="1">
                  <c:v>0</c:v>
                </c:pt>
                <c:pt idx="2">
                  <c:v>0</c:v>
                </c:pt>
                <c:pt idx="3">
                  <c:v>0</c:v>
                </c:pt>
                <c:pt idx="4">
                  <c:v>0</c:v>
                </c:pt>
              </c:numCache>
            </c:numRef>
          </c:val>
        </c:ser>
        <c:ser>
          <c:idx val="1"/>
          <c:order val="1"/>
          <c:tx>
            <c:strRef>
              <c:f>Sheet1!$A$97</c:f>
              <c:strCache>
                <c:ptCount val="1"/>
                <c:pt idx="0">
                  <c:v>Capaian</c:v>
                </c:pt>
              </c:strCache>
            </c:strRef>
          </c:tx>
          <c:cat>
            <c:strRef>
              <c:f>Sheet1!$B$95:$F$95</c:f>
              <c:strCache>
                <c:ptCount val="5"/>
                <c:pt idx="0">
                  <c:v>Jan</c:v>
                </c:pt>
                <c:pt idx="1">
                  <c:v>Feb</c:v>
                </c:pt>
                <c:pt idx="2">
                  <c:v>Mar</c:v>
                </c:pt>
                <c:pt idx="3">
                  <c:v>Apr</c:v>
                </c:pt>
                <c:pt idx="4">
                  <c:v>Mei</c:v>
                </c:pt>
              </c:strCache>
            </c:strRef>
          </c:cat>
          <c:val>
            <c:numRef>
              <c:f>Sheet1!$B$97:$F$97</c:f>
              <c:numCache>
                <c:formatCode>_(* #,##0.00_);_(* \(#,##0.00\);_(* "-"_);_(@_)</c:formatCode>
                <c:ptCount val="5"/>
                <c:pt idx="0">
                  <c:v>61.06</c:v>
                </c:pt>
                <c:pt idx="1">
                  <c:v>53.49</c:v>
                </c:pt>
                <c:pt idx="2">
                  <c:v>47.11</c:v>
                </c:pt>
                <c:pt idx="3">
                  <c:v>38.190000000000012</c:v>
                </c:pt>
                <c:pt idx="4">
                  <c:v>13.75</c:v>
                </c:pt>
              </c:numCache>
            </c:numRef>
          </c:val>
        </c:ser>
        <c:marker val="1"/>
        <c:axId val="103552512"/>
        <c:axId val="103554048"/>
      </c:lineChart>
      <c:catAx>
        <c:axId val="103552512"/>
        <c:scaling>
          <c:orientation val="minMax"/>
        </c:scaling>
        <c:axPos val="b"/>
        <c:majorTickMark val="none"/>
        <c:tickLblPos val="nextTo"/>
        <c:txPr>
          <a:bodyPr/>
          <a:lstStyle/>
          <a:p>
            <a:pPr>
              <a:defRPr lang="en-AU"/>
            </a:pPr>
            <a:endParaRPr lang="en-US"/>
          </a:p>
        </c:txPr>
        <c:crossAx val="103554048"/>
        <c:crosses val="autoZero"/>
        <c:auto val="1"/>
        <c:lblAlgn val="ctr"/>
        <c:lblOffset val="100"/>
      </c:catAx>
      <c:valAx>
        <c:axId val="103554048"/>
        <c:scaling>
          <c:orientation val="minMax"/>
        </c:scaling>
        <c:axPos val="l"/>
        <c:majorGridlines/>
        <c:title>
          <c:tx>
            <c:rich>
              <a:bodyPr rot="0" vert="horz"/>
              <a:lstStyle/>
              <a:p>
                <a:pPr>
                  <a:defRPr lang="en-AU" sz="2400"/>
                </a:pPr>
                <a:r>
                  <a:rPr lang="id-ID" sz="2400"/>
                  <a:t>%</a:t>
                </a:r>
              </a:p>
            </c:rich>
          </c:tx>
          <c:layout>
            <c:manualLayout>
              <c:xMode val="edge"/>
              <c:yMode val="edge"/>
              <c:x val="1.0615098806957483E-2"/>
              <c:y val="0.42545943355767007"/>
            </c:manualLayout>
          </c:layout>
        </c:title>
        <c:numFmt formatCode="General" sourceLinked="1"/>
        <c:majorTickMark val="none"/>
        <c:tickLblPos val="nextTo"/>
        <c:txPr>
          <a:bodyPr/>
          <a:lstStyle/>
          <a:p>
            <a:pPr>
              <a:defRPr lang="en-AU"/>
            </a:pPr>
            <a:endParaRPr lang="en-US"/>
          </a:p>
        </c:txPr>
        <c:crossAx val="103552512"/>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sz="1800"/>
            </a:pPr>
            <a:r>
              <a:rPr lang="id-ID" sz="1800" dirty="0"/>
              <a:t>Pengkajian Pra Anestesi Dilaksanakan </a:t>
            </a:r>
            <a:endParaRPr lang="id-ID" sz="1800" dirty="0" smtClean="0"/>
          </a:p>
          <a:p>
            <a:pPr>
              <a:defRPr lang="en-AU" sz="1800"/>
            </a:pPr>
            <a:r>
              <a:rPr lang="id-ID" sz="1800" dirty="0" smtClean="0"/>
              <a:t>Untuk </a:t>
            </a:r>
            <a:r>
              <a:rPr lang="id-ID" sz="1800" dirty="0"/>
              <a:t>Pasien Pra Operasi Elektif dengan Anestesi Umum </a:t>
            </a:r>
            <a:endParaRPr lang="id-ID" sz="1800" dirty="0" smtClean="0"/>
          </a:p>
          <a:p>
            <a:pPr>
              <a:defRPr lang="en-AU" sz="1800"/>
            </a:pPr>
            <a:r>
              <a:rPr lang="id-ID" sz="1800" dirty="0" smtClean="0"/>
              <a:t>Jan-Mei </a:t>
            </a:r>
            <a:r>
              <a:rPr lang="id-ID" sz="1800" dirty="0"/>
              <a:t>2015</a:t>
            </a:r>
          </a:p>
        </c:rich>
      </c:tx>
      <c:layout>
        <c:manualLayout>
          <c:xMode val="edge"/>
          <c:yMode val="edge"/>
          <c:x val="0.19270026425027639"/>
          <c:y val="3.9949921043856834E-2"/>
        </c:manualLayout>
      </c:layout>
    </c:title>
    <c:plotArea>
      <c:layout>
        <c:manualLayout>
          <c:layoutTarget val="inner"/>
          <c:xMode val="edge"/>
          <c:yMode val="edge"/>
          <c:x val="0.16235864758536694"/>
          <c:y val="0.27973772247702006"/>
          <c:w val="0.81291668526964889"/>
          <c:h val="0.45614473824937557"/>
        </c:manualLayout>
      </c:layout>
      <c:lineChart>
        <c:grouping val="standard"/>
        <c:ser>
          <c:idx val="0"/>
          <c:order val="0"/>
          <c:tx>
            <c:strRef>
              <c:f>Sheet1!$A$114</c:f>
              <c:strCache>
                <c:ptCount val="1"/>
                <c:pt idx="0">
                  <c:v>Standar</c:v>
                </c:pt>
              </c:strCache>
            </c:strRef>
          </c:tx>
          <c:cat>
            <c:strRef>
              <c:f>Sheet1!$B$113:$F$113</c:f>
              <c:strCache>
                <c:ptCount val="5"/>
                <c:pt idx="0">
                  <c:v>Jan</c:v>
                </c:pt>
                <c:pt idx="1">
                  <c:v>Feb</c:v>
                </c:pt>
                <c:pt idx="2">
                  <c:v>Mar</c:v>
                </c:pt>
                <c:pt idx="3">
                  <c:v>Apr</c:v>
                </c:pt>
                <c:pt idx="4">
                  <c:v>Mei</c:v>
                </c:pt>
              </c:strCache>
            </c:strRef>
          </c:cat>
          <c:val>
            <c:numRef>
              <c:f>Sheet1!$B$114:$F$114</c:f>
              <c:numCache>
                <c:formatCode>General</c:formatCode>
                <c:ptCount val="5"/>
                <c:pt idx="0">
                  <c:v>100</c:v>
                </c:pt>
                <c:pt idx="1">
                  <c:v>100</c:v>
                </c:pt>
                <c:pt idx="2">
                  <c:v>100</c:v>
                </c:pt>
                <c:pt idx="3">
                  <c:v>100</c:v>
                </c:pt>
                <c:pt idx="4">
                  <c:v>100</c:v>
                </c:pt>
              </c:numCache>
            </c:numRef>
          </c:val>
        </c:ser>
        <c:ser>
          <c:idx val="1"/>
          <c:order val="1"/>
          <c:tx>
            <c:strRef>
              <c:f>Sheet1!$A$115</c:f>
              <c:strCache>
                <c:ptCount val="1"/>
                <c:pt idx="0">
                  <c:v>Capaian</c:v>
                </c:pt>
              </c:strCache>
            </c:strRef>
          </c:tx>
          <c:cat>
            <c:strRef>
              <c:f>Sheet1!$B$113:$F$113</c:f>
              <c:strCache>
                <c:ptCount val="5"/>
                <c:pt idx="0">
                  <c:v>Jan</c:v>
                </c:pt>
                <c:pt idx="1">
                  <c:v>Feb</c:v>
                </c:pt>
                <c:pt idx="2">
                  <c:v>Mar</c:v>
                </c:pt>
                <c:pt idx="3">
                  <c:v>Apr</c:v>
                </c:pt>
                <c:pt idx="4">
                  <c:v>Mei</c:v>
                </c:pt>
              </c:strCache>
            </c:strRef>
          </c:cat>
          <c:val>
            <c:numRef>
              <c:f>Sheet1!$B$115:$F$115</c:f>
              <c:numCache>
                <c:formatCode>_(* #,##0.00_);_(* \(#,##0.00\);_(* "-"_);_(@_)</c:formatCode>
                <c:ptCount val="5"/>
                <c:pt idx="0">
                  <c:v>22</c:v>
                </c:pt>
                <c:pt idx="1">
                  <c:v>44</c:v>
                </c:pt>
                <c:pt idx="2">
                  <c:v>79</c:v>
                </c:pt>
                <c:pt idx="3">
                  <c:v>98</c:v>
                </c:pt>
                <c:pt idx="4">
                  <c:v>98</c:v>
                </c:pt>
              </c:numCache>
            </c:numRef>
          </c:val>
        </c:ser>
        <c:marker val="1"/>
        <c:axId val="103631488"/>
        <c:axId val="103649664"/>
      </c:lineChart>
      <c:catAx>
        <c:axId val="103631488"/>
        <c:scaling>
          <c:orientation val="minMax"/>
        </c:scaling>
        <c:axPos val="b"/>
        <c:majorTickMark val="none"/>
        <c:tickLblPos val="nextTo"/>
        <c:txPr>
          <a:bodyPr/>
          <a:lstStyle/>
          <a:p>
            <a:pPr>
              <a:defRPr lang="en-AU"/>
            </a:pPr>
            <a:endParaRPr lang="en-US"/>
          </a:p>
        </c:txPr>
        <c:crossAx val="103649664"/>
        <c:crosses val="autoZero"/>
        <c:auto val="1"/>
        <c:lblAlgn val="ctr"/>
        <c:lblOffset val="100"/>
      </c:catAx>
      <c:valAx>
        <c:axId val="103649664"/>
        <c:scaling>
          <c:orientation val="minMax"/>
        </c:scaling>
        <c:axPos val="l"/>
        <c:majorGridlines/>
        <c:title>
          <c:tx>
            <c:rich>
              <a:bodyPr/>
              <a:lstStyle/>
              <a:p>
                <a:pPr>
                  <a:defRPr lang="en-AU" sz="2000"/>
                </a:pPr>
                <a:r>
                  <a:rPr lang="id-ID" sz="2000"/>
                  <a:t>%</a:t>
                </a:r>
              </a:p>
            </c:rich>
          </c:tx>
          <c:layout>
            <c:manualLayout>
              <c:xMode val="edge"/>
              <c:yMode val="edge"/>
              <c:x val="2.8442582184534011E-2"/>
              <c:y val="0.51298798283261127"/>
            </c:manualLayout>
          </c:layout>
        </c:title>
        <c:numFmt formatCode="General" sourceLinked="1"/>
        <c:majorTickMark val="none"/>
        <c:tickLblPos val="nextTo"/>
        <c:txPr>
          <a:bodyPr/>
          <a:lstStyle/>
          <a:p>
            <a:pPr>
              <a:defRPr lang="en-AU"/>
            </a:pPr>
            <a:endParaRPr lang="en-US"/>
          </a:p>
        </c:txPr>
        <c:crossAx val="10363148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Rasio Trombosit yang Tidak Terpakai</a:t>
            </a:r>
          </a:p>
          <a:p>
            <a:pPr>
              <a:defRPr lang="en-AU"/>
            </a:pPr>
            <a:r>
              <a:rPr lang="id-ID"/>
              <a:t>Jan-Mei 2015</a:t>
            </a:r>
          </a:p>
        </c:rich>
      </c:tx>
      <c:layout>
        <c:manualLayout>
          <c:xMode val="edge"/>
          <c:yMode val="edge"/>
          <c:x val="0.27926046633928286"/>
          <c:y val="1.4057863112069207E-2"/>
        </c:manualLayout>
      </c:layout>
    </c:title>
    <c:plotArea>
      <c:layout>
        <c:manualLayout>
          <c:layoutTarget val="inner"/>
          <c:xMode val="edge"/>
          <c:yMode val="edge"/>
          <c:x val="0.16353998648463094"/>
          <c:y val="0.23532468714129787"/>
          <c:w val="0.81890938081945752"/>
          <c:h val="0.51214252218707135"/>
        </c:manualLayout>
      </c:layout>
      <c:lineChart>
        <c:grouping val="standard"/>
        <c:ser>
          <c:idx val="0"/>
          <c:order val="0"/>
          <c:tx>
            <c:strRef>
              <c:f>Sheet1!$A$131</c:f>
              <c:strCache>
                <c:ptCount val="1"/>
                <c:pt idx="0">
                  <c:v>Standar</c:v>
                </c:pt>
              </c:strCache>
            </c:strRef>
          </c:tx>
          <c:cat>
            <c:strRef>
              <c:f>Sheet1!$B$130:$F$130</c:f>
              <c:strCache>
                <c:ptCount val="5"/>
                <c:pt idx="0">
                  <c:v>Jan</c:v>
                </c:pt>
                <c:pt idx="1">
                  <c:v>Feb</c:v>
                </c:pt>
                <c:pt idx="2">
                  <c:v>Mar</c:v>
                </c:pt>
                <c:pt idx="3">
                  <c:v>Apr</c:v>
                </c:pt>
                <c:pt idx="4">
                  <c:v>Mei</c:v>
                </c:pt>
              </c:strCache>
            </c:strRef>
          </c:cat>
          <c:val>
            <c:numRef>
              <c:f>Sheet1!$B$131:$F$131</c:f>
              <c:numCache>
                <c:formatCode>General</c:formatCode>
                <c:ptCount val="5"/>
                <c:pt idx="0">
                  <c:v>1</c:v>
                </c:pt>
                <c:pt idx="1">
                  <c:v>1</c:v>
                </c:pt>
                <c:pt idx="2">
                  <c:v>1</c:v>
                </c:pt>
                <c:pt idx="3">
                  <c:v>1</c:v>
                </c:pt>
                <c:pt idx="4">
                  <c:v>1</c:v>
                </c:pt>
              </c:numCache>
            </c:numRef>
          </c:val>
        </c:ser>
        <c:ser>
          <c:idx val="1"/>
          <c:order val="1"/>
          <c:tx>
            <c:strRef>
              <c:f>Sheet1!$A$132</c:f>
              <c:strCache>
                <c:ptCount val="1"/>
                <c:pt idx="0">
                  <c:v>Capaian</c:v>
                </c:pt>
              </c:strCache>
            </c:strRef>
          </c:tx>
          <c:cat>
            <c:strRef>
              <c:f>Sheet1!$B$130:$F$130</c:f>
              <c:strCache>
                <c:ptCount val="5"/>
                <c:pt idx="0">
                  <c:v>Jan</c:v>
                </c:pt>
                <c:pt idx="1">
                  <c:v>Feb</c:v>
                </c:pt>
                <c:pt idx="2">
                  <c:v>Mar</c:v>
                </c:pt>
                <c:pt idx="3">
                  <c:v>Apr</c:v>
                </c:pt>
                <c:pt idx="4">
                  <c:v>Mei</c:v>
                </c:pt>
              </c:strCache>
            </c:strRef>
          </c:cat>
          <c:val>
            <c:numRef>
              <c:f>Sheet1!$B$132:$F$132</c:f>
              <c:numCache>
                <c:formatCode>_(* #,##0.00_);_(* \(#,##0.00\);_(* "-"_);_(@_)</c:formatCode>
                <c:ptCount val="5"/>
                <c:pt idx="0">
                  <c:v>2.63</c:v>
                </c:pt>
                <c:pt idx="1">
                  <c:v>6.45</c:v>
                </c:pt>
                <c:pt idx="2">
                  <c:v>8.74</c:v>
                </c:pt>
                <c:pt idx="3">
                  <c:v>12.4</c:v>
                </c:pt>
                <c:pt idx="4">
                  <c:v>4.1199999999999966</c:v>
                </c:pt>
              </c:numCache>
            </c:numRef>
          </c:val>
        </c:ser>
        <c:marker val="1"/>
        <c:axId val="103735296"/>
        <c:axId val="103736832"/>
      </c:lineChart>
      <c:catAx>
        <c:axId val="103735296"/>
        <c:scaling>
          <c:orientation val="minMax"/>
        </c:scaling>
        <c:axPos val="b"/>
        <c:majorTickMark val="none"/>
        <c:tickLblPos val="nextTo"/>
        <c:txPr>
          <a:bodyPr/>
          <a:lstStyle/>
          <a:p>
            <a:pPr>
              <a:defRPr lang="en-AU"/>
            </a:pPr>
            <a:endParaRPr lang="en-US"/>
          </a:p>
        </c:txPr>
        <c:crossAx val="103736832"/>
        <c:crosses val="autoZero"/>
        <c:auto val="1"/>
        <c:lblAlgn val="ctr"/>
        <c:lblOffset val="100"/>
      </c:catAx>
      <c:valAx>
        <c:axId val="103736832"/>
        <c:scaling>
          <c:orientation val="minMax"/>
        </c:scaling>
        <c:axPos val="l"/>
        <c:majorGridlines/>
        <c:title>
          <c:tx>
            <c:rich>
              <a:bodyPr/>
              <a:lstStyle/>
              <a:p>
                <a:pPr>
                  <a:defRPr lang="en-AU" sz="2000"/>
                </a:pPr>
                <a:r>
                  <a:rPr lang="id-ID" sz="2000"/>
                  <a:t>%</a:t>
                </a:r>
              </a:p>
            </c:rich>
          </c:tx>
          <c:layout>
            <c:manualLayout>
              <c:xMode val="edge"/>
              <c:yMode val="edge"/>
              <c:x val="3.8247941820846211E-2"/>
              <c:y val="0.46133076058960376"/>
            </c:manualLayout>
          </c:layout>
        </c:title>
        <c:numFmt formatCode="General" sourceLinked="1"/>
        <c:majorTickMark val="none"/>
        <c:tickLblPos val="nextTo"/>
        <c:txPr>
          <a:bodyPr/>
          <a:lstStyle/>
          <a:p>
            <a:pPr>
              <a:defRPr lang="en-AU"/>
            </a:pPr>
            <a:endParaRPr lang="en-US"/>
          </a:p>
        </c:txPr>
        <c:crossAx val="10373529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Kelengkapan Pengisian Rekam Medik Rawat Inap 24 Jam Setelah Selesai Pelayanan Jan-Mei 2015</a:t>
            </a:r>
          </a:p>
        </c:rich>
      </c:tx>
      <c:layout>
        <c:manualLayout>
          <c:xMode val="edge"/>
          <c:yMode val="edge"/>
          <c:x val="0.16965976854691545"/>
          <c:y val="4.0439846617998654E-2"/>
        </c:manualLayout>
      </c:layout>
    </c:title>
    <c:plotArea>
      <c:layout>
        <c:manualLayout>
          <c:layoutTarget val="inner"/>
          <c:xMode val="edge"/>
          <c:yMode val="edge"/>
          <c:x val="0.16565553346958187"/>
          <c:y val="0.24886944335112576"/>
          <c:w val="0.81656681318066016"/>
          <c:h val="0.50879733116912895"/>
        </c:manualLayout>
      </c:layout>
      <c:lineChart>
        <c:grouping val="standard"/>
        <c:ser>
          <c:idx val="0"/>
          <c:order val="0"/>
          <c:tx>
            <c:strRef>
              <c:f>Sheet1!$A$148</c:f>
              <c:strCache>
                <c:ptCount val="1"/>
                <c:pt idx="0">
                  <c:v>Standar</c:v>
                </c:pt>
              </c:strCache>
            </c:strRef>
          </c:tx>
          <c:cat>
            <c:strRef>
              <c:f>Sheet1!$B$147:$F$147</c:f>
              <c:strCache>
                <c:ptCount val="5"/>
                <c:pt idx="0">
                  <c:v>Jan</c:v>
                </c:pt>
                <c:pt idx="1">
                  <c:v>Feb</c:v>
                </c:pt>
                <c:pt idx="2">
                  <c:v>Mar</c:v>
                </c:pt>
                <c:pt idx="3">
                  <c:v>Apr</c:v>
                </c:pt>
                <c:pt idx="4">
                  <c:v>Mei</c:v>
                </c:pt>
              </c:strCache>
            </c:strRef>
          </c:cat>
          <c:val>
            <c:numRef>
              <c:f>Sheet1!$B$148:$F$148</c:f>
              <c:numCache>
                <c:formatCode>General</c:formatCode>
                <c:ptCount val="5"/>
                <c:pt idx="0">
                  <c:v>100</c:v>
                </c:pt>
                <c:pt idx="1">
                  <c:v>100</c:v>
                </c:pt>
                <c:pt idx="2">
                  <c:v>100</c:v>
                </c:pt>
                <c:pt idx="3">
                  <c:v>100</c:v>
                </c:pt>
                <c:pt idx="4">
                  <c:v>100</c:v>
                </c:pt>
              </c:numCache>
            </c:numRef>
          </c:val>
        </c:ser>
        <c:ser>
          <c:idx val="1"/>
          <c:order val="1"/>
          <c:tx>
            <c:strRef>
              <c:f>Sheet1!$A$149</c:f>
              <c:strCache>
                <c:ptCount val="1"/>
                <c:pt idx="0">
                  <c:v>Capaian</c:v>
                </c:pt>
              </c:strCache>
            </c:strRef>
          </c:tx>
          <c:cat>
            <c:strRef>
              <c:f>Sheet1!$B$147:$F$147</c:f>
              <c:strCache>
                <c:ptCount val="5"/>
                <c:pt idx="0">
                  <c:v>Jan</c:v>
                </c:pt>
                <c:pt idx="1">
                  <c:v>Feb</c:v>
                </c:pt>
                <c:pt idx="2">
                  <c:v>Mar</c:v>
                </c:pt>
                <c:pt idx="3">
                  <c:v>Apr</c:v>
                </c:pt>
                <c:pt idx="4">
                  <c:v>Mei</c:v>
                </c:pt>
              </c:strCache>
            </c:strRef>
          </c:cat>
          <c:val>
            <c:numRef>
              <c:f>Sheet1!$B$149:$F$149</c:f>
              <c:numCache>
                <c:formatCode>_(* #,##0.00_);_(* \(#,##0.00\);_(* "-"_);_(@_)</c:formatCode>
                <c:ptCount val="5"/>
                <c:pt idx="0">
                  <c:v>63</c:v>
                </c:pt>
                <c:pt idx="1">
                  <c:v>67.599999999999994</c:v>
                </c:pt>
                <c:pt idx="2">
                  <c:v>68.3</c:v>
                </c:pt>
                <c:pt idx="3">
                  <c:v>70.099999999999994</c:v>
                </c:pt>
                <c:pt idx="4">
                  <c:v>74.599999999999994</c:v>
                </c:pt>
              </c:numCache>
            </c:numRef>
          </c:val>
        </c:ser>
        <c:marker val="1"/>
        <c:axId val="103814272"/>
        <c:axId val="103815808"/>
      </c:lineChart>
      <c:catAx>
        <c:axId val="103814272"/>
        <c:scaling>
          <c:orientation val="minMax"/>
        </c:scaling>
        <c:axPos val="b"/>
        <c:majorTickMark val="none"/>
        <c:tickLblPos val="nextTo"/>
        <c:txPr>
          <a:bodyPr/>
          <a:lstStyle/>
          <a:p>
            <a:pPr>
              <a:defRPr lang="en-AU"/>
            </a:pPr>
            <a:endParaRPr lang="en-US"/>
          </a:p>
        </c:txPr>
        <c:crossAx val="103815808"/>
        <c:crosses val="autoZero"/>
        <c:auto val="1"/>
        <c:lblAlgn val="ctr"/>
        <c:lblOffset val="100"/>
      </c:catAx>
      <c:valAx>
        <c:axId val="103815808"/>
        <c:scaling>
          <c:orientation val="minMax"/>
        </c:scaling>
        <c:axPos val="l"/>
        <c:majorGridlines/>
        <c:title>
          <c:tx>
            <c:rich>
              <a:bodyPr/>
              <a:lstStyle/>
              <a:p>
                <a:pPr>
                  <a:defRPr lang="en-AU" sz="2000"/>
                </a:pPr>
                <a:r>
                  <a:rPr lang="id-ID" sz="2000"/>
                  <a:t>%</a:t>
                </a:r>
              </a:p>
            </c:rich>
          </c:tx>
          <c:layout>
            <c:manualLayout>
              <c:xMode val="edge"/>
              <c:yMode val="edge"/>
              <c:x val="2.9823063355637038E-2"/>
              <c:y val="0.50898701959576631"/>
            </c:manualLayout>
          </c:layout>
        </c:title>
        <c:numFmt formatCode="General" sourceLinked="1"/>
        <c:majorTickMark val="none"/>
        <c:tickLblPos val="nextTo"/>
        <c:txPr>
          <a:bodyPr/>
          <a:lstStyle/>
          <a:p>
            <a:pPr>
              <a:defRPr lang="en-AU"/>
            </a:pPr>
            <a:endParaRPr lang="en-US"/>
          </a:p>
        </c:txPr>
        <c:crossAx val="103814272"/>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Angka Kejadian Decubitus gr II/Lebih Akibat Perawatan di RS Jan-Mei 2015</a:t>
            </a:r>
          </a:p>
        </c:rich>
      </c:tx>
      <c:layout>
        <c:manualLayout>
          <c:xMode val="edge"/>
          <c:yMode val="edge"/>
          <c:x val="0.15384240505319577"/>
          <c:y val="3.0053705711308932E-2"/>
        </c:manualLayout>
      </c:layout>
    </c:title>
    <c:plotArea>
      <c:layout>
        <c:manualLayout>
          <c:layoutTarget val="inner"/>
          <c:xMode val="edge"/>
          <c:yMode val="edge"/>
          <c:x val="0.15552901405846675"/>
          <c:y val="0.262139347132544"/>
          <c:w val="0.8301143359630182"/>
          <c:h val="0.50023916491202547"/>
        </c:manualLayout>
      </c:layout>
      <c:lineChart>
        <c:grouping val="standard"/>
        <c:ser>
          <c:idx val="0"/>
          <c:order val="0"/>
          <c:tx>
            <c:strRef>
              <c:f>Sheet1!$A$165</c:f>
              <c:strCache>
                <c:ptCount val="1"/>
                <c:pt idx="0">
                  <c:v>Standar</c:v>
                </c:pt>
              </c:strCache>
            </c:strRef>
          </c:tx>
          <c:cat>
            <c:strRef>
              <c:f>Sheet1!$B$164:$F$164</c:f>
              <c:strCache>
                <c:ptCount val="5"/>
                <c:pt idx="0">
                  <c:v>Jan</c:v>
                </c:pt>
                <c:pt idx="1">
                  <c:v>Feb</c:v>
                </c:pt>
                <c:pt idx="2">
                  <c:v>Mar</c:v>
                </c:pt>
                <c:pt idx="3">
                  <c:v>Apr</c:v>
                </c:pt>
                <c:pt idx="4">
                  <c:v>Mei</c:v>
                </c:pt>
              </c:strCache>
            </c:strRef>
          </c:cat>
          <c:val>
            <c:numRef>
              <c:f>Sheet1!$B$165:$F$165</c:f>
              <c:numCache>
                <c:formatCode>General</c:formatCode>
                <c:ptCount val="5"/>
                <c:pt idx="0">
                  <c:v>3</c:v>
                </c:pt>
                <c:pt idx="1">
                  <c:v>3</c:v>
                </c:pt>
                <c:pt idx="2">
                  <c:v>3</c:v>
                </c:pt>
                <c:pt idx="3">
                  <c:v>3</c:v>
                </c:pt>
                <c:pt idx="4">
                  <c:v>3</c:v>
                </c:pt>
              </c:numCache>
            </c:numRef>
          </c:val>
        </c:ser>
        <c:ser>
          <c:idx val="1"/>
          <c:order val="1"/>
          <c:tx>
            <c:strRef>
              <c:f>Sheet1!$A$166</c:f>
              <c:strCache>
                <c:ptCount val="1"/>
                <c:pt idx="0">
                  <c:v>Capaian</c:v>
                </c:pt>
              </c:strCache>
            </c:strRef>
          </c:tx>
          <c:cat>
            <c:strRef>
              <c:f>Sheet1!$B$164:$F$164</c:f>
              <c:strCache>
                <c:ptCount val="5"/>
                <c:pt idx="0">
                  <c:v>Jan</c:v>
                </c:pt>
                <c:pt idx="1">
                  <c:v>Feb</c:v>
                </c:pt>
                <c:pt idx="2">
                  <c:v>Mar</c:v>
                </c:pt>
                <c:pt idx="3">
                  <c:v>Apr</c:v>
                </c:pt>
                <c:pt idx="4">
                  <c:v>Mei</c:v>
                </c:pt>
              </c:strCache>
            </c:strRef>
          </c:cat>
          <c:val>
            <c:numRef>
              <c:f>Sheet1!$B$166:$F$166</c:f>
              <c:numCache>
                <c:formatCode>_(* #,##0.00_);_(* \(#,##0.00\);_(* "-"_);_(@_)</c:formatCode>
                <c:ptCount val="5"/>
                <c:pt idx="0">
                  <c:v>0.16</c:v>
                </c:pt>
                <c:pt idx="1">
                  <c:v>1.2</c:v>
                </c:pt>
                <c:pt idx="2">
                  <c:v>0.63000000000000522</c:v>
                </c:pt>
                <c:pt idx="3">
                  <c:v>0.64000000000000523</c:v>
                </c:pt>
                <c:pt idx="4">
                  <c:v>1.1599999999999897</c:v>
                </c:pt>
              </c:numCache>
            </c:numRef>
          </c:val>
        </c:ser>
        <c:marker val="1"/>
        <c:axId val="103872768"/>
        <c:axId val="103968768"/>
      </c:lineChart>
      <c:catAx>
        <c:axId val="103872768"/>
        <c:scaling>
          <c:orientation val="minMax"/>
        </c:scaling>
        <c:axPos val="b"/>
        <c:majorTickMark val="none"/>
        <c:tickLblPos val="nextTo"/>
        <c:txPr>
          <a:bodyPr/>
          <a:lstStyle/>
          <a:p>
            <a:pPr>
              <a:defRPr lang="en-AU"/>
            </a:pPr>
            <a:endParaRPr lang="en-US"/>
          </a:p>
        </c:txPr>
        <c:crossAx val="103968768"/>
        <c:crosses val="autoZero"/>
        <c:auto val="1"/>
        <c:lblAlgn val="ctr"/>
        <c:lblOffset val="100"/>
      </c:catAx>
      <c:valAx>
        <c:axId val="103968768"/>
        <c:scaling>
          <c:orientation val="minMax"/>
        </c:scaling>
        <c:axPos val="l"/>
        <c:majorGridlines/>
        <c:title>
          <c:tx>
            <c:rich>
              <a:bodyPr/>
              <a:lstStyle/>
              <a:p>
                <a:pPr>
                  <a:defRPr lang="en-AU" sz="2000"/>
                </a:pPr>
                <a:r>
                  <a:rPr lang="id-ID" sz="2000"/>
                  <a:t>%</a:t>
                </a:r>
              </a:p>
            </c:rich>
          </c:tx>
          <c:layout>
            <c:manualLayout>
              <c:xMode val="edge"/>
              <c:yMode val="edge"/>
              <c:x val="1.3821954228184871E-2"/>
              <c:y val="0.48019686153972935"/>
            </c:manualLayout>
          </c:layout>
        </c:title>
        <c:numFmt formatCode="General" sourceLinked="1"/>
        <c:majorTickMark val="none"/>
        <c:tickLblPos val="nextTo"/>
        <c:txPr>
          <a:bodyPr/>
          <a:lstStyle/>
          <a:p>
            <a:pPr>
              <a:defRPr lang="en-AU"/>
            </a:pPr>
            <a:endParaRPr lang="en-US"/>
          </a:p>
        </c:txPr>
        <c:crossAx val="10387276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Kepatuhan Peneliti Terhadap Pengajuan Ijin Penelitian Klinis di RS Jan-Mei 2015</a:t>
            </a:r>
          </a:p>
        </c:rich>
      </c:tx>
      <c:layout>
        <c:manualLayout>
          <c:xMode val="edge"/>
          <c:yMode val="edge"/>
          <c:x val="0.16633818495250671"/>
          <c:y val="8.661974266455652E-3"/>
        </c:manualLayout>
      </c:layout>
    </c:title>
    <c:plotArea>
      <c:layout>
        <c:manualLayout>
          <c:layoutTarget val="inner"/>
          <c:xMode val="edge"/>
          <c:yMode val="edge"/>
          <c:x val="0.16125759895269046"/>
          <c:y val="0.23193950163284341"/>
          <c:w val="0.82143672079532948"/>
          <c:h val="0.52652443995039711"/>
        </c:manualLayout>
      </c:layout>
      <c:lineChart>
        <c:grouping val="standard"/>
        <c:ser>
          <c:idx val="0"/>
          <c:order val="0"/>
          <c:tx>
            <c:strRef>
              <c:f>Sheet1!$A$183</c:f>
              <c:strCache>
                <c:ptCount val="1"/>
                <c:pt idx="0">
                  <c:v>Standar</c:v>
                </c:pt>
              </c:strCache>
            </c:strRef>
          </c:tx>
          <c:cat>
            <c:strRef>
              <c:f>Sheet1!$B$182:$F$182</c:f>
              <c:strCache>
                <c:ptCount val="5"/>
                <c:pt idx="0">
                  <c:v>Jan</c:v>
                </c:pt>
                <c:pt idx="1">
                  <c:v>Feb</c:v>
                </c:pt>
                <c:pt idx="2">
                  <c:v>Mar</c:v>
                </c:pt>
                <c:pt idx="3">
                  <c:v>Apr</c:v>
                </c:pt>
                <c:pt idx="4">
                  <c:v>Mei</c:v>
                </c:pt>
              </c:strCache>
            </c:strRef>
          </c:cat>
          <c:val>
            <c:numRef>
              <c:f>Sheet1!$B$183:$F$183</c:f>
              <c:numCache>
                <c:formatCode>General</c:formatCode>
                <c:ptCount val="5"/>
                <c:pt idx="0">
                  <c:v>100</c:v>
                </c:pt>
                <c:pt idx="1">
                  <c:v>100</c:v>
                </c:pt>
                <c:pt idx="2">
                  <c:v>100</c:v>
                </c:pt>
                <c:pt idx="3">
                  <c:v>100</c:v>
                </c:pt>
                <c:pt idx="4">
                  <c:v>100</c:v>
                </c:pt>
              </c:numCache>
            </c:numRef>
          </c:val>
        </c:ser>
        <c:ser>
          <c:idx val="1"/>
          <c:order val="1"/>
          <c:tx>
            <c:strRef>
              <c:f>Sheet1!$A$184</c:f>
              <c:strCache>
                <c:ptCount val="1"/>
                <c:pt idx="0">
                  <c:v>Capaian</c:v>
                </c:pt>
              </c:strCache>
            </c:strRef>
          </c:tx>
          <c:cat>
            <c:strRef>
              <c:f>Sheet1!$B$182:$F$182</c:f>
              <c:strCache>
                <c:ptCount val="5"/>
                <c:pt idx="0">
                  <c:v>Jan</c:v>
                </c:pt>
                <c:pt idx="1">
                  <c:v>Feb</c:v>
                </c:pt>
                <c:pt idx="2">
                  <c:v>Mar</c:v>
                </c:pt>
                <c:pt idx="3">
                  <c:v>Apr</c:v>
                </c:pt>
                <c:pt idx="4">
                  <c:v>Mei</c:v>
                </c:pt>
              </c:strCache>
            </c:strRef>
          </c:cat>
          <c:val>
            <c:numRef>
              <c:f>Sheet1!$B$184:$F$184</c:f>
              <c:numCache>
                <c:formatCode>_(* #,##0.00_);_(* \(#,##0.00\);_(* "-"_);_(@_)</c:formatCode>
                <c:ptCount val="5"/>
                <c:pt idx="0">
                  <c:v>50</c:v>
                </c:pt>
                <c:pt idx="1">
                  <c:v>73</c:v>
                </c:pt>
                <c:pt idx="2">
                  <c:v>54</c:v>
                </c:pt>
                <c:pt idx="3">
                  <c:v>67</c:v>
                </c:pt>
                <c:pt idx="4" formatCode="General">
                  <c:v>100</c:v>
                </c:pt>
              </c:numCache>
            </c:numRef>
          </c:val>
        </c:ser>
        <c:marker val="1"/>
        <c:axId val="104046592"/>
        <c:axId val="104048128"/>
      </c:lineChart>
      <c:catAx>
        <c:axId val="104046592"/>
        <c:scaling>
          <c:orientation val="minMax"/>
        </c:scaling>
        <c:axPos val="b"/>
        <c:majorTickMark val="none"/>
        <c:tickLblPos val="nextTo"/>
        <c:txPr>
          <a:bodyPr/>
          <a:lstStyle/>
          <a:p>
            <a:pPr>
              <a:defRPr lang="en-AU"/>
            </a:pPr>
            <a:endParaRPr lang="en-US"/>
          </a:p>
        </c:txPr>
        <c:crossAx val="104048128"/>
        <c:crosses val="autoZero"/>
        <c:auto val="1"/>
        <c:lblAlgn val="ctr"/>
        <c:lblOffset val="100"/>
      </c:catAx>
      <c:valAx>
        <c:axId val="104048128"/>
        <c:scaling>
          <c:orientation val="minMax"/>
        </c:scaling>
        <c:axPos val="l"/>
        <c:majorGridlines/>
        <c:title>
          <c:tx>
            <c:rich>
              <a:bodyPr/>
              <a:lstStyle/>
              <a:p>
                <a:pPr>
                  <a:defRPr lang="en-AU" sz="2000"/>
                </a:pPr>
                <a:r>
                  <a:rPr lang="id-ID" sz="2000"/>
                  <a:t>%</a:t>
                </a:r>
              </a:p>
            </c:rich>
          </c:tx>
          <c:layout>
            <c:manualLayout>
              <c:xMode val="edge"/>
              <c:yMode val="edge"/>
              <c:x val="1.9356967004249246E-2"/>
              <c:y val="0.47367544542943862"/>
            </c:manualLayout>
          </c:layout>
        </c:title>
        <c:numFmt formatCode="General" sourceLinked="1"/>
        <c:majorTickMark val="none"/>
        <c:tickLblPos val="nextTo"/>
        <c:txPr>
          <a:bodyPr/>
          <a:lstStyle/>
          <a:p>
            <a:pPr>
              <a:defRPr lang="en-AU"/>
            </a:pPr>
            <a:endParaRPr lang="en-US"/>
          </a:p>
        </c:txPr>
        <c:crossAx val="104046592"/>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Kekosongan Stok Obat Esensial </a:t>
            </a:r>
          </a:p>
          <a:p>
            <a:pPr>
              <a:defRPr lang="en-AU"/>
            </a:pPr>
            <a:r>
              <a:rPr lang="id-ID"/>
              <a:t>Jan-Mei 2015</a:t>
            </a:r>
          </a:p>
        </c:rich>
      </c:tx>
      <c:layout>
        <c:manualLayout>
          <c:xMode val="edge"/>
          <c:yMode val="edge"/>
          <c:x val="0.32314066950194614"/>
          <c:y val="3.0632048877240619E-2"/>
        </c:manualLayout>
      </c:layout>
    </c:title>
    <c:plotArea>
      <c:layout>
        <c:manualLayout>
          <c:layoutTarget val="inner"/>
          <c:xMode val="edge"/>
          <c:yMode val="edge"/>
          <c:x val="0.15393671469898271"/>
          <c:y val="0.26178956685409832"/>
          <c:w val="0.84606328530101726"/>
          <c:h val="0.4622125264080526"/>
        </c:manualLayout>
      </c:layout>
      <c:lineChart>
        <c:grouping val="standard"/>
        <c:ser>
          <c:idx val="0"/>
          <c:order val="0"/>
          <c:tx>
            <c:strRef>
              <c:f>Sheet1!$A$201</c:f>
              <c:strCache>
                <c:ptCount val="1"/>
                <c:pt idx="0">
                  <c:v>Standar</c:v>
                </c:pt>
              </c:strCache>
            </c:strRef>
          </c:tx>
          <c:cat>
            <c:strRef>
              <c:f>Sheet1!$B$200:$F$200</c:f>
              <c:strCache>
                <c:ptCount val="5"/>
                <c:pt idx="0">
                  <c:v>Jan</c:v>
                </c:pt>
                <c:pt idx="1">
                  <c:v>Feb</c:v>
                </c:pt>
                <c:pt idx="2">
                  <c:v>Mar</c:v>
                </c:pt>
                <c:pt idx="3">
                  <c:v>Apr</c:v>
                </c:pt>
                <c:pt idx="4">
                  <c:v>Mei</c:v>
                </c:pt>
              </c:strCache>
            </c:strRef>
          </c:cat>
          <c:val>
            <c:numRef>
              <c:f>Sheet1!$B$201:$F$201</c:f>
              <c:numCache>
                <c:formatCode>General</c:formatCode>
                <c:ptCount val="5"/>
                <c:pt idx="0">
                  <c:v>0</c:v>
                </c:pt>
                <c:pt idx="1">
                  <c:v>0</c:v>
                </c:pt>
                <c:pt idx="2">
                  <c:v>0</c:v>
                </c:pt>
                <c:pt idx="3">
                  <c:v>0</c:v>
                </c:pt>
                <c:pt idx="4">
                  <c:v>0</c:v>
                </c:pt>
              </c:numCache>
            </c:numRef>
          </c:val>
        </c:ser>
        <c:ser>
          <c:idx val="1"/>
          <c:order val="1"/>
          <c:tx>
            <c:strRef>
              <c:f>Sheet1!$A$202</c:f>
              <c:strCache>
                <c:ptCount val="1"/>
                <c:pt idx="0">
                  <c:v>Capaian</c:v>
                </c:pt>
              </c:strCache>
            </c:strRef>
          </c:tx>
          <c:cat>
            <c:strRef>
              <c:f>Sheet1!$B$200:$F$200</c:f>
              <c:strCache>
                <c:ptCount val="5"/>
                <c:pt idx="0">
                  <c:v>Jan</c:v>
                </c:pt>
                <c:pt idx="1">
                  <c:v>Feb</c:v>
                </c:pt>
                <c:pt idx="2">
                  <c:v>Mar</c:v>
                </c:pt>
                <c:pt idx="3">
                  <c:v>Apr</c:v>
                </c:pt>
                <c:pt idx="4">
                  <c:v>Mei</c:v>
                </c:pt>
              </c:strCache>
            </c:strRef>
          </c:cat>
          <c:val>
            <c:numRef>
              <c:f>Sheet1!$B$202:$F$202</c:f>
              <c:numCache>
                <c:formatCode>_(* #,##0.00_);_(* \(#,##0.00\);_(* "-"_);_(@_)</c:formatCode>
                <c:ptCount val="5"/>
                <c:pt idx="0">
                  <c:v>18.8</c:v>
                </c:pt>
                <c:pt idx="1">
                  <c:v>20.6</c:v>
                </c:pt>
                <c:pt idx="2">
                  <c:v>2</c:v>
                </c:pt>
                <c:pt idx="3">
                  <c:v>1.9000000000000001</c:v>
                </c:pt>
                <c:pt idx="4" formatCode="General">
                  <c:v>0</c:v>
                </c:pt>
              </c:numCache>
            </c:numRef>
          </c:val>
        </c:ser>
        <c:marker val="1"/>
        <c:axId val="104146048"/>
        <c:axId val="104147584"/>
      </c:lineChart>
      <c:catAx>
        <c:axId val="104146048"/>
        <c:scaling>
          <c:orientation val="minMax"/>
        </c:scaling>
        <c:axPos val="b"/>
        <c:majorTickMark val="none"/>
        <c:tickLblPos val="nextTo"/>
        <c:txPr>
          <a:bodyPr/>
          <a:lstStyle/>
          <a:p>
            <a:pPr>
              <a:defRPr lang="en-AU"/>
            </a:pPr>
            <a:endParaRPr lang="en-US"/>
          </a:p>
        </c:txPr>
        <c:crossAx val="104147584"/>
        <c:crosses val="autoZero"/>
        <c:auto val="1"/>
        <c:lblAlgn val="ctr"/>
        <c:lblOffset val="100"/>
      </c:catAx>
      <c:valAx>
        <c:axId val="104147584"/>
        <c:scaling>
          <c:orientation val="minMax"/>
        </c:scaling>
        <c:axPos val="l"/>
        <c:majorGridlines/>
        <c:title>
          <c:tx>
            <c:rich>
              <a:bodyPr/>
              <a:lstStyle/>
              <a:p>
                <a:pPr>
                  <a:defRPr lang="en-AU" sz="2000"/>
                </a:pPr>
                <a:r>
                  <a:rPr lang="id-ID" sz="2000"/>
                  <a:t>%</a:t>
                </a:r>
              </a:p>
            </c:rich>
          </c:tx>
          <c:layout>
            <c:manualLayout>
              <c:xMode val="edge"/>
              <c:yMode val="edge"/>
              <c:x val="2.4110598230458059E-2"/>
              <c:y val="0.48262958520244759"/>
            </c:manualLayout>
          </c:layout>
        </c:title>
        <c:numFmt formatCode="General" sourceLinked="1"/>
        <c:majorTickMark val="none"/>
        <c:tickLblPos val="nextTo"/>
        <c:txPr>
          <a:bodyPr/>
          <a:lstStyle/>
          <a:p>
            <a:pPr>
              <a:defRPr lang="en-AU"/>
            </a:pPr>
            <a:endParaRPr lang="en-US"/>
          </a:p>
        </c:txPr>
        <c:crossAx val="10414604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lang="en-AU" sz="1400"/>
            </a:pPr>
            <a:r>
              <a:rPr lang="id-ID" sz="1400" dirty="0" smtClean="0"/>
              <a:t>Kepatuhan DPJP untuk menandatangani Konfirmasi Read</a:t>
            </a:r>
            <a:r>
              <a:rPr lang="id-ID" sz="1400" baseline="0" dirty="0" smtClean="0"/>
              <a:t> Back </a:t>
            </a:r>
            <a:r>
              <a:rPr lang="id-ID" sz="1400" dirty="0" smtClean="0"/>
              <a:t>dibawah 24 Jam</a:t>
            </a:r>
          </a:p>
          <a:p>
            <a:pPr>
              <a:defRPr lang="en-AU" sz="1400"/>
            </a:pPr>
            <a:r>
              <a:rPr lang="id-ID" sz="1400" dirty="0" smtClean="0"/>
              <a:t>Jan-Mei 2015</a:t>
            </a:r>
            <a:endParaRPr lang="id-ID" sz="1400" dirty="0"/>
          </a:p>
        </c:rich>
      </c:tx>
      <c:layout>
        <c:manualLayout>
          <c:xMode val="edge"/>
          <c:yMode val="edge"/>
          <c:x val="0.20358555245998311"/>
          <c:y val="9.6613196824284577E-4"/>
        </c:manualLayout>
      </c:layout>
    </c:title>
    <c:plotArea>
      <c:layout/>
      <c:lineChart>
        <c:grouping val="standard"/>
        <c:ser>
          <c:idx val="0"/>
          <c:order val="0"/>
          <c:tx>
            <c:strRef>
              <c:f>Sheet1!$A$378</c:f>
              <c:strCache>
                <c:ptCount val="1"/>
                <c:pt idx="0">
                  <c:v>Standar</c:v>
                </c:pt>
              </c:strCache>
            </c:strRef>
          </c:tx>
          <c:cat>
            <c:strRef>
              <c:f>Sheet1!$B$377:$F$377</c:f>
              <c:strCache>
                <c:ptCount val="5"/>
                <c:pt idx="0">
                  <c:v>Jan</c:v>
                </c:pt>
                <c:pt idx="1">
                  <c:v>Feb</c:v>
                </c:pt>
                <c:pt idx="2">
                  <c:v>Mar</c:v>
                </c:pt>
                <c:pt idx="3">
                  <c:v>Apr</c:v>
                </c:pt>
                <c:pt idx="4">
                  <c:v>Mei</c:v>
                </c:pt>
              </c:strCache>
            </c:strRef>
          </c:cat>
          <c:val>
            <c:numRef>
              <c:f>Sheet1!$B$378:$F$378</c:f>
              <c:numCache>
                <c:formatCode>General</c:formatCode>
                <c:ptCount val="5"/>
                <c:pt idx="0">
                  <c:v>100</c:v>
                </c:pt>
                <c:pt idx="1">
                  <c:v>100</c:v>
                </c:pt>
                <c:pt idx="2">
                  <c:v>100</c:v>
                </c:pt>
                <c:pt idx="3">
                  <c:v>100</c:v>
                </c:pt>
                <c:pt idx="4">
                  <c:v>100</c:v>
                </c:pt>
              </c:numCache>
            </c:numRef>
          </c:val>
        </c:ser>
        <c:ser>
          <c:idx val="1"/>
          <c:order val="1"/>
          <c:tx>
            <c:strRef>
              <c:f>Sheet1!$A$379</c:f>
              <c:strCache>
                <c:ptCount val="1"/>
                <c:pt idx="0">
                  <c:v>Capaian</c:v>
                </c:pt>
              </c:strCache>
            </c:strRef>
          </c:tx>
          <c:cat>
            <c:strRef>
              <c:f>Sheet1!$B$377:$F$377</c:f>
              <c:strCache>
                <c:ptCount val="5"/>
                <c:pt idx="0">
                  <c:v>Jan</c:v>
                </c:pt>
                <c:pt idx="1">
                  <c:v>Feb</c:v>
                </c:pt>
                <c:pt idx="2">
                  <c:v>Mar</c:v>
                </c:pt>
                <c:pt idx="3">
                  <c:v>Apr</c:v>
                </c:pt>
                <c:pt idx="4">
                  <c:v>Mei</c:v>
                </c:pt>
              </c:strCache>
            </c:strRef>
          </c:cat>
          <c:val>
            <c:numRef>
              <c:f>Sheet1!$B$379:$F$379</c:f>
              <c:numCache>
                <c:formatCode>General</c:formatCode>
                <c:ptCount val="5"/>
                <c:pt idx="0">
                  <c:v>60.730000000000011</c:v>
                </c:pt>
                <c:pt idx="1">
                  <c:v>58.04</c:v>
                </c:pt>
                <c:pt idx="2">
                  <c:v>60.21</c:v>
                </c:pt>
                <c:pt idx="3">
                  <c:v>65.7</c:v>
                </c:pt>
                <c:pt idx="4">
                  <c:v>83</c:v>
                </c:pt>
              </c:numCache>
            </c:numRef>
          </c:val>
        </c:ser>
        <c:marker val="1"/>
        <c:axId val="100490240"/>
        <c:axId val="100496128"/>
      </c:lineChart>
      <c:catAx>
        <c:axId val="100490240"/>
        <c:scaling>
          <c:orientation val="minMax"/>
        </c:scaling>
        <c:axPos val="b"/>
        <c:majorTickMark val="none"/>
        <c:tickLblPos val="nextTo"/>
        <c:txPr>
          <a:bodyPr/>
          <a:lstStyle/>
          <a:p>
            <a:pPr>
              <a:defRPr lang="en-AU"/>
            </a:pPr>
            <a:endParaRPr lang="en-US"/>
          </a:p>
        </c:txPr>
        <c:crossAx val="100496128"/>
        <c:crosses val="autoZero"/>
        <c:auto val="1"/>
        <c:lblAlgn val="ctr"/>
        <c:lblOffset val="100"/>
      </c:catAx>
      <c:valAx>
        <c:axId val="100496128"/>
        <c:scaling>
          <c:orientation val="minMax"/>
        </c:scaling>
        <c:axPos val="l"/>
        <c:majorGridlines/>
        <c:title>
          <c:tx>
            <c:rich>
              <a:bodyPr/>
              <a:lstStyle/>
              <a:p>
                <a:pPr>
                  <a:defRPr lang="en-AU" sz="1800"/>
                </a:pPr>
                <a:r>
                  <a:rPr lang="id-ID" sz="1800"/>
                  <a:t>%</a:t>
                </a:r>
              </a:p>
            </c:rich>
          </c:tx>
          <c:layout>
            <c:manualLayout>
              <c:xMode val="edge"/>
              <c:yMode val="edge"/>
              <c:x val="4.4343497090067123E-2"/>
              <c:y val="0.45615209421175434"/>
            </c:manualLayout>
          </c:layout>
        </c:title>
        <c:numFmt formatCode="General" sourceLinked="1"/>
        <c:majorTickMark val="none"/>
        <c:tickLblPos val="nextTo"/>
        <c:txPr>
          <a:bodyPr/>
          <a:lstStyle/>
          <a:p>
            <a:pPr>
              <a:defRPr lang="en-AU"/>
            </a:pPr>
            <a:endParaRPr lang="en-US"/>
          </a:p>
        </c:txPr>
        <c:crossAx val="100490240"/>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200">
          <a:latin typeface="Arial" pitchFamily="34" charset="0"/>
          <a:cs typeface="Arial" pitchFamily="34"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Ketepatan Waktu Pengiriman Laporan Bulanan ke Kementerian Kesehatan RI Jan-Mei 2015</a:t>
            </a:r>
          </a:p>
        </c:rich>
      </c:tx>
      <c:layout>
        <c:manualLayout>
          <c:xMode val="edge"/>
          <c:yMode val="edge"/>
          <c:x val="0.18808695470124151"/>
          <c:y val="2.9063436876935786E-2"/>
        </c:manualLayout>
      </c:layout>
    </c:title>
    <c:plotArea>
      <c:layout>
        <c:manualLayout>
          <c:layoutTarget val="inner"/>
          <c:xMode val="edge"/>
          <c:yMode val="edge"/>
          <c:x val="0.15694863952605662"/>
          <c:y val="0.25323185401390325"/>
          <c:w val="0.82695407711232483"/>
          <c:h val="0.48735824735281941"/>
        </c:manualLayout>
      </c:layout>
      <c:lineChart>
        <c:grouping val="standard"/>
        <c:ser>
          <c:idx val="0"/>
          <c:order val="0"/>
          <c:tx>
            <c:strRef>
              <c:f>Sheet1!$A$218</c:f>
              <c:strCache>
                <c:ptCount val="1"/>
                <c:pt idx="0">
                  <c:v>Standar</c:v>
                </c:pt>
              </c:strCache>
            </c:strRef>
          </c:tx>
          <c:cat>
            <c:strRef>
              <c:f>Sheet1!$B$217:$F$217</c:f>
              <c:strCache>
                <c:ptCount val="5"/>
                <c:pt idx="0">
                  <c:v>Jan</c:v>
                </c:pt>
                <c:pt idx="1">
                  <c:v>Feb</c:v>
                </c:pt>
                <c:pt idx="2">
                  <c:v>Mar</c:v>
                </c:pt>
                <c:pt idx="3">
                  <c:v>Apr</c:v>
                </c:pt>
                <c:pt idx="4">
                  <c:v>Mei</c:v>
                </c:pt>
              </c:strCache>
            </c:strRef>
          </c:cat>
          <c:val>
            <c:numRef>
              <c:f>Sheet1!$B$218:$F$218</c:f>
              <c:numCache>
                <c:formatCode>General</c:formatCode>
                <c:ptCount val="5"/>
                <c:pt idx="0">
                  <c:v>100</c:v>
                </c:pt>
                <c:pt idx="1">
                  <c:v>100</c:v>
                </c:pt>
                <c:pt idx="2">
                  <c:v>100</c:v>
                </c:pt>
                <c:pt idx="3">
                  <c:v>100</c:v>
                </c:pt>
                <c:pt idx="4">
                  <c:v>100</c:v>
                </c:pt>
              </c:numCache>
            </c:numRef>
          </c:val>
        </c:ser>
        <c:ser>
          <c:idx val="1"/>
          <c:order val="1"/>
          <c:tx>
            <c:strRef>
              <c:f>Sheet1!$A$219</c:f>
              <c:strCache>
                <c:ptCount val="1"/>
                <c:pt idx="0">
                  <c:v>Capaian</c:v>
                </c:pt>
              </c:strCache>
            </c:strRef>
          </c:tx>
          <c:cat>
            <c:strRef>
              <c:f>Sheet1!$B$217:$F$217</c:f>
              <c:strCache>
                <c:ptCount val="5"/>
                <c:pt idx="0">
                  <c:v>Jan</c:v>
                </c:pt>
                <c:pt idx="1">
                  <c:v>Feb</c:v>
                </c:pt>
                <c:pt idx="2">
                  <c:v>Mar</c:v>
                </c:pt>
                <c:pt idx="3">
                  <c:v>Apr</c:v>
                </c:pt>
                <c:pt idx="4">
                  <c:v>Mei</c:v>
                </c:pt>
              </c:strCache>
            </c:strRef>
          </c:cat>
          <c:val>
            <c:numRef>
              <c:f>Sheet1!$B$219:$F$219</c:f>
              <c:numCache>
                <c:formatCode>General</c:formatCode>
                <c:ptCount val="5"/>
                <c:pt idx="0">
                  <c:v>100</c:v>
                </c:pt>
                <c:pt idx="1">
                  <c:v>100</c:v>
                </c:pt>
                <c:pt idx="2">
                  <c:v>100</c:v>
                </c:pt>
                <c:pt idx="3">
                  <c:v>100</c:v>
                </c:pt>
                <c:pt idx="4">
                  <c:v>100</c:v>
                </c:pt>
              </c:numCache>
            </c:numRef>
          </c:val>
        </c:ser>
        <c:marker val="1"/>
        <c:axId val="104212736"/>
        <c:axId val="104222720"/>
      </c:lineChart>
      <c:catAx>
        <c:axId val="104212736"/>
        <c:scaling>
          <c:orientation val="minMax"/>
        </c:scaling>
        <c:axPos val="b"/>
        <c:majorTickMark val="none"/>
        <c:tickLblPos val="nextTo"/>
        <c:txPr>
          <a:bodyPr/>
          <a:lstStyle/>
          <a:p>
            <a:pPr>
              <a:defRPr lang="en-AU"/>
            </a:pPr>
            <a:endParaRPr lang="en-US"/>
          </a:p>
        </c:txPr>
        <c:crossAx val="104222720"/>
        <c:crosses val="autoZero"/>
        <c:auto val="1"/>
        <c:lblAlgn val="ctr"/>
        <c:lblOffset val="100"/>
      </c:catAx>
      <c:valAx>
        <c:axId val="104222720"/>
        <c:scaling>
          <c:orientation val="minMax"/>
        </c:scaling>
        <c:axPos val="l"/>
        <c:majorGridlines/>
        <c:title>
          <c:tx>
            <c:rich>
              <a:bodyPr/>
              <a:lstStyle/>
              <a:p>
                <a:pPr>
                  <a:defRPr lang="en-AU" sz="2000"/>
                </a:pPr>
                <a:r>
                  <a:rPr lang="id-ID" sz="2000"/>
                  <a:t>%</a:t>
                </a:r>
              </a:p>
            </c:rich>
          </c:tx>
          <c:layout>
            <c:manualLayout>
              <c:xMode val="edge"/>
              <c:yMode val="edge"/>
              <c:x val="1.3850954853948664E-2"/>
              <c:y val="0.4516749258838999"/>
            </c:manualLayout>
          </c:layout>
        </c:title>
        <c:numFmt formatCode="General" sourceLinked="1"/>
        <c:majorTickMark val="none"/>
        <c:tickLblPos val="nextTo"/>
        <c:txPr>
          <a:bodyPr/>
          <a:lstStyle/>
          <a:p>
            <a:pPr>
              <a:defRPr lang="en-AU"/>
            </a:pPr>
            <a:endParaRPr lang="en-US"/>
          </a:p>
        </c:txPr>
        <c:crossAx val="10421273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Penanganan Insiden Tertusuk Jarum </a:t>
            </a:r>
          </a:p>
          <a:p>
            <a:pPr>
              <a:defRPr lang="en-AU"/>
            </a:pPr>
            <a:r>
              <a:rPr lang="id-ID"/>
              <a:t>Jan-Jun 2015</a:t>
            </a:r>
          </a:p>
        </c:rich>
      </c:tx>
      <c:layout>
        <c:manualLayout>
          <c:xMode val="edge"/>
          <c:yMode val="edge"/>
          <c:x val="0.26302868561890463"/>
          <c:y val="1.6802933514263641E-2"/>
        </c:manualLayout>
      </c:layout>
    </c:title>
    <c:plotArea>
      <c:layout>
        <c:manualLayout>
          <c:layoutTarget val="inner"/>
          <c:xMode val="edge"/>
          <c:yMode val="edge"/>
          <c:x val="0.15615506320733238"/>
          <c:y val="0.2416624265545057"/>
          <c:w val="0.8438449367926677"/>
          <c:h val="0.51345640864232056"/>
        </c:manualLayout>
      </c:layout>
      <c:lineChart>
        <c:grouping val="standard"/>
        <c:ser>
          <c:idx val="0"/>
          <c:order val="0"/>
          <c:tx>
            <c:strRef>
              <c:f>Sheet1!$A$235</c:f>
              <c:strCache>
                <c:ptCount val="1"/>
                <c:pt idx="0">
                  <c:v>Standar</c:v>
                </c:pt>
              </c:strCache>
            </c:strRef>
          </c:tx>
          <c:cat>
            <c:strRef>
              <c:f>Sheet1!$B$234:$E$234</c:f>
              <c:strCache>
                <c:ptCount val="4"/>
                <c:pt idx="0">
                  <c:v>Jan</c:v>
                </c:pt>
                <c:pt idx="1">
                  <c:v>Feb</c:v>
                </c:pt>
                <c:pt idx="2">
                  <c:v>Mar</c:v>
                </c:pt>
                <c:pt idx="3">
                  <c:v>Apr</c:v>
                </c:pt>
              </c:strCache>
            </c:strRef>
          </c:cat>
          <c:val>
            <c:numRef>
              <c:f>Sheet1!$B$235:$E$235</c:f>
              <c:numCache>
                <c:formatCode>General</c:formatCode>
                <c:ptCount val="4"/>
                <c:pt idx="0">
                  <c:v>100</c:v>
                </c:pt>
                <c:pt idx="1">
                  <c:v>100</c:v>
                </c:pt>
                <c:pt idx="2">
                  <c:v>100</c:v>
                </c:pt>
                <c:pt idx="3">
                  <c:v>100</c:v>
                </c:pt>
              </c:numCache>
            </c:numRef>
          </c:val>
        </c:ser>
        <c:ser>
          <c:idx val="1"/>
          <c:order val="1"/>
          <c:tx>
            <c:strRef>
              <c:f>Sheet1!$A$236</c:f>
              <c:strCache>
                <c:ptCount val="1"/>
                <c:pt idx="0">
                  <c:v>Capaian</c:v>
                </c:pt>
              </c:strCache>
            </c:strRef>
          </c:tx>
          <c:cat>
            <c:strRef>
              <c:f>Sheet1!$B$234:$E$234</c:f>
              <c:strCache>
                <c:ptCount val="4"/>
                <c:pt idx="0">
                  <c:v>Jan</c:v>
                </c:pt>
                <c:pt idx="1">
                  <c:v>Feb</c:v>
                </c:pt>
                <c:pt idx="2">
                  <c:v>Mar</c:v>
                </c:pt>
                <c:pt idx="3">
                  <c:v>Apr</c:v>
                </c:pt>
              </c:strCache>
            </c:strRef>
          </c:cat>
          <c:val>
            <c:numRef>
              <c:f>Sheet1!$B$236:$E$236</c:f>
              <c:numCache>
                <c:formatCode>General</c:formatCode>
                <c:ptCount val="4"/>
                <c:pt idx="0">
                  <c:v>100</c:v>
                </c:pt>
                <c:pt idx="1">
                  <c:v>100</c:v>
                </c:pt>
                <c:pt idx="2">
                  <c:v>100</c:v>
                </c:pt>
                <c:pt idx="3">
                  <c:v>100</c:v>
                </c:pt>
              </c:numCache>
            </c:numRef>
          </c:val>
        </c:ser>
        <c:marker val="1"/>
        <c:axId val="104275328"/>
        <c:axId val="104285312"/>
      </c:lineChart>
      <c:catAx>
        <c:axId val="104275328"/>
        <c:scaling>
          <c:orientation val="minMax"/>
        </c:scaling>
        <c:axPos val="b"/>
        <c:majorTickMark val="none"/>
        <c:tickLblPos val="nextTo"/>
        <c:txPr>
          <a:bodyPr/>
          <a:lstStyle/>
          <a:p>
            <a:pPr>
              <a:defRPr lang="en-AU"/>
            </a:pPr>
            <a:endParaRPr lang="en-US"/>
          </a:p>
        </c:txPr>
        <c:crossAx val="104285312"/>
        <c:crosses val="autoZero"/>
        <c:auto val="1"/>
        <c:lblAlgn val="ctr"/>
        <c:lblOffset val="100"/>
      </c:catAx>
      <c:valAx>
        <c:axId val="104285312"/>
        <c:scaling>
          <c:orientation val="minMax"/>
        </c:scaling>
        <c:axPos val="l"/>
        <c:majorGridlines/>
        <c:title>
          <c:tx>
            <c:rich>
              <a:bodyPr/>
              <a:lstStyle/>
              <a:p>
                <a:pPr>
                  <a:defRPr lang="en-AU" sz="2000"/>
                </a:pPr>
                <a:r>
                  <a:rPr lang="id-ID" sz="2000"/>
                  <a:t>%</a:t>
                </a:r>
              </a:p>
            </c:rich>
          </c:tx>
          <c:layout>
            <c:manualLayout>
              <c:xMode val="edge"/>
              <c:yMode val="edge"/>
              <c:x val="1.7827844922668406E-2"/>
              <c:y val="0.44349063424796031"/>
            </c:manualLayout>
          </c:layout>
        </c:title>
        <c:numFmt formatCode="General" sourceLinked="1"/>
        <c:majorTickMark val="none"/>
        <c:tickLblPos val="nextTo"/>
        <c:txPr>
          <a:bodyPr/>
          <a:lstStyle/>
          <a:p>
            <a:pPr>
              <a:defRPr lang="en-AU"/>
            </a:pPr>
            <a:endParaRPr lang="en-US"/>
          </a:p>
        </c:txPr>
        <c:crossAx val="10427532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dirty="0"/>
              <a:t>Tidak Adanya Kesalahan </a:t>
            </a:r>
            <a:endParaRPr lang="id-ID" dirty="0" smtClean="0"/>
          </a:p>
          <a:p>
            <a:pPr>
              <a:defRPr lang="en-AU"/>
            </a:pPr>
            <a:r>
              <a:rPr lang="id-ID" dirty="0" smtClean="0"/>
              <a:t>Penempatan/Pemanfaatan </a:t>
            </a:r>
            <a:r>
              <a:rPr lang="id-ID" dirty="0"/>
              <a:t>SDM  </a:t>
            </a:r>
          </a:p>
          <a:p>
            <a:pPr>
              <a:defRPr lang="en-AU"/>
            </a:pPr>
            <a:r>
              <a:rPr lang="id-ID" dirty="0"/>
              <a:t>Tahun 2012-2014</a:t>
            </a:r>
          </a:p>
        </c:rich>
      </c:tx>
      <c:layout>
        <c:manualLayout>
          <c:xMode val="edge"/>
          <c:yMode val="edge"/>
          <c:x val="0.29667776518400568"/>
          <c:y val="3.1481128840173206E-2"/>
        </c:manualLayout>
      </c:layout>
    </c:title>
    <c:plotArea>
      <c:layout>
        <c:manualLayout>
          <c:layoutTarget val="inner"/>
          <c:xMode val="edge"/>
          <c:yMode val="edge"/>
          <c:x val="0.15882185720612621"/>
          <c:y val="0.29737929834111032"/>
          <c:w val="0.82413384592297156"/>
          <c:h val="0.46563892764735382"/>
        </c:manualLayout>
      </c:layout>
      <c:lineChart>
        <c:grouping val="standard"/>
        <c:ser>
          <c:idx val="0"/>
          <c:order val="0"/>
          <c:tx>
            <c:strRef>
              <c:f>Sheet1!$A$252</c:f>
              <c:strCache>
                <c:ptCount val="1"/>
                <c:pt idx="0">
                  <c:v>Standar</c:v>
                </c:pt>
              </c:strCache>
            </c:strRef>
          </c:tx>
          <c:cat>
            <c:numRef>
              <c:f>Sheet1!$B$251:$D$251</c:f>
              <c:numCache>
                <c:formatCode>General</c:formatCode>
                <c:ptCount val="3"/>
                <c:pt idx="0">
                  <c:v>2012</c:v>
                </c:pt>
                <c:pt idx="1">
                  <c:v>2013</c:v>
                </c:pt>
                <c:pt idx="2">
                  <c:v>2014</c:v>
                </c:pt>
              </c:numCache>
            </c:numRef>
          </c:cat>
          <c:val>
            <c:numRef>
              <c:f>Sheet1!$B$252:$D$252</c:f>
              <c:numCache>
                <c:formatCode>General</c:formatCode>
                <c:ptCount val="3"/>
                <c:pt idx="0">
                  <c:v>80</c:v>
                </c:pt>
                <c:pt idx="1">
                  <c:v>80</c:v>
                </c:pt>
                <c:pt idx="2">
                  <c:v>80</c:v>
                </c:pt>
              </c:numCache>
            </c:numRef>
          </c:val>
        </c:ser>
        <c:ser>
          <c:idx val="1"/>
          <c:order val="1"/>
          <c:tx>
            <c:strRef>
              <c:f>Sheet1!$A$253</c:f>
              <c:strCache>
                <c:ptCount val="1"/>
                <c:pt idx="0">
                  <c:v>Capaian</c:v>
                </c:pt>
              </c:strCache>
            </c:strRef>
          </c:tx>
          <c:cat>
            <c:numRef>
              <c:f>Sheet1!$B$251:$D$251</c:f>
              <c:numCache>
                <c:formatCode>General</c:formatCode>
                <c:ptCount val="3"/>
                <c:pt idx="0">
                  <c:v>2012</c:v>
                </c:pt>
                <c:pt idx="1">
                  <c:v>2013</c:v>
                </c:pt>
                <c:pt idx="2">
                  <c:v>2014</c:v>
                </c:pt>
              </c:numCache>
            </c:numRef>
          </c:cat>
          <c:val>
            <c:numRef>
              <c:f>Sheet1!$B$253:$D$253</c:f>
              <c:numCache>
                <c:formatCode>General</c:formatCode>
                <c:ptCount val="3"/>
                <c:pt idx="0">
                  <c:v>99.97</c:v>
                </c:pt>
                <c:pt idx="1">
                  <c:v>99.95</c:v>
                </c:pt>
                <c:pt idx="2">
                  <c:v>99.97</c:v>
                </c:pt>
              </c:numCache>
            </c:numRef>
          </c:val>
        </c:ser>
        <c:marker val="1"/>
        <c:axId val="104391424"/>
        <c:axId val="104392960"/>
      </c:lineChart>
      <c:catAx>
        <c:axId val="104391424"/>
        <c:scaling>
          <c:orientation val="minMax"/>
        </c:scaling>
        <c:axPos val="b"/>
        <c:numFmt formatCode="General" sourceLinked="1"/>
        <c:majorTickMark val="none"/>
        <c:tickLblPos val="nextTo"/>
        <c:txPr>
          <a:bodyPr/>
          <a:lstStyle/>
          <a:p>
            <a:pPr>
              <a:defRPr lang="en-AU"/>
            </a:pPr>
            <a:endParaRPr lang="en-US"/>
          </a:p>
        </c:txPr>
        <c:crossAx val="104392960"/>
        <c:crosses val="autoZero"/>
        <c:auto val="1"/>
        <c:lblAlgn val="ctr"/>
        <c:lblOffset val="100"/>
      </c:catAx>
      <c:valAx>
        <c:axId val="104392960"/>
        <c:scaling>
          <c:orientation val="minMax"/>
        </c:scaling>
        <c:axPos val="l"/>
        <c:majorGridlines/>
        <c:title>
          <c:tx>
            <c:rich>
              <a:bodyPr/>
              <a:lstStyle/>
              <a:p>
                <a:pPr>
                  <a:defRPr lang="en-AU" sz="2000"/>
                </a:pPr>
                <a:r>
                  <a:rPr lang="id-ID" sz="2000"/>
                  <a:t>%</a:t>
                </a:r>
              </a:p>
            </c:rich>
          </c:tx>
          <c:layout>
            <c:manualLayout>
              <c:xMode val="edge"/>
              <c:yMode val="edge"/>
              <c:x val="3.3697197146513896E-2"/>
              <c:y val="0.48932806530794654"/>
            </c:manualLayout>
          </c:layout>
        </c:title>
        <c:numFmt formatCode="General" sourceLinked="1"/>
        <c:majorTickMark val="none"/>
        <c:tickLblPos val="nextTo"/>
        <c:txPr>
          <a:bodyPr/>
          <a:lstStyle/>
          <a:p>
            <a:pPr>
              <a:defRPr lang="en-AU"/>
            </a:pPr>
            <a:endParaRPr lang="en-US"/>
          </a:p>
        </c:txPr>
        <c:crossAx val="104391424"/>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dirty="0"/>
              <a:t>Kepuasan </a:t>
            </a:r>
            <a:r>
              <a:rPr lang="id-ID" dirty="0" smtClean="0"/>
              <a:t>Pelanggan </a:t>
            </a:r>
          </a:p>
          <a:p>
            <a:pPr>
              <a:defRPr lang="en-AU"/>
            </a:pPr>
            <a:r>
              <a:rPr lang="id-ID" dirty="0" smtClean="0"/>
              <a:t>Tahun 2014</a:t>
            </a:r>
            <a:r>
              <a:rPr lang="id-ID" baseline="0" dirty="0" smtClean="0"/>
              <a:t> s/d April 2015</a:t>
            </a:r>
            <a:endParaRPr lang="id-ID" dirty="0" smtClean="0"/>
          </a:p>
          <a:p>
            <a:pPr>
              <a:defRPr lang="en-AU"/>
            </a:pPr>
            <a:r>
              <a:rPr lang="id-ID" dirty="0" smtClean="0"/>
              <a:t> </a:t>
            </a:r>
            <a:endParaRPr lang="id-ID" dirty="0"/>
          </a:p>
        </c:rich>
      </c:tx>
      <c:layout>
        <c:manualLayout>
          <c:xMode val="edge"/>
          <c:yMode val="edge"/>
          <c:x val="0.31166243002408717"/>
          <c:y val="3.057243110576071E-2"/>
        </c:manualLayout>
      </c:layout>
    </c:title>
    <c:plotArea>
      <c:layout>
        <c:manualLayout>
          <c:layoutTarget val="inner"/>
          <c:xMode val="edge"/>
          <c:yMode val="edge"/>
          <c:x val="0.16352088966985087"/>
          <c:y val="0.2825240068310983"/>
          <c:w val="0.77610216645205032"/>
          <c:h val="0.44810768311916188"/>
        </c:manualLayout>
      </c:layout>
      <c:lineChart>
        <c:grouping val="standard"/>
        <c:ser>
          <c:idx val="0"/>
          <c:order val="0"/>
          <c:tx>
            <c:strRef>
              <c:f>Sheet1!$A$270</c:f>
              <c:strCache>
                <c:ptCount val="1"/>
                <c:pt idx="0">
                  <c:v>Standar</c:v>
                </c:pt>
              </c:strCache>
            </c:strRef>
          </c:tx>
          <c:cat>
            <c:strRef>
              <c:f>Sheet1!$B$269:$E$269</c:f>
              <c:strCache>
                <c:ptCount val="4"/>
                <c:pt idx="0">
                  <c:v>Jan-Apr'14</c:v>
                </c:pt>
                <c:pt idx="1">
                  <c:v>Mei-Agt'14</c:v>
                </c:pt>
                <c:pt idx="2">
                  <c:v>Sep-Des'14</c:v>
                </c:pt>
                <c:pt idx="3">
                  <c:v>Jan-Apr'15</c:v>
                </c:pt>
              </c:strCache>
            </c:strRef>
          </c:cat>
          <c:val>
            <c:numRef>
              <c:f>Sheet1!$B$270:$E$270</c:f>
              <c:numCache>
                <c:formatCode>General</c:formatCode>
                <c:ptCount val="4"/>
                <c:pt idx="0">
                  <c:v>90</c:v>
                </c:pt>
                <c:pt idx="1">
                  <c:v>90</c:v>
                </c:pt>
                <c:pt idx="2">
                  <c:v>90</c:v>
                </c:pt>
                <c:pt idx="3">
                  <c:v>90</c:v>
                </c:pt>
              </c:numCache>
            </c:numRef>
          </c:val>
        </c:ser>
        <c:ser>
          <c:idx val="1"/>
          <c:order val="1"/>
          <c:tx>
            <c:strRef>
              <c:f>Sheet1!$A$271</c:f>
              <c:strCache>
                <c:ptCount val="1"/>
                <c:pt idx="0">
                  <c:v>Capaian</c:v>
                </c:pt>
              </c:strCache>
            </c:strRef>
          </c:tx>
          <c:cat>
            <c:strRef>
              <c:f>Sheet1!$B$269:$E$269</c:f>
              <c:strCache>
                <c:ptCount val="4"/>
                <c:pt idx="0">
                  <c:v>Jan-Apr'14</c:v>
                </c:pt>
                <c:pt idx="1">
                  <c:v>Mei-Agt'14</c:v>
                </c:pt>
                <c:pt idx="2">
                  <c:v>Sep-Des'14</c:v>
                </c:pt>
                <c:pt idx="3">
                  <c:v>Jan-Apr'15</c:v>
                </c:pt>
              </c:strCache>
            </c:strRef>
          </c:cat>
          <c:val>
            <c:numRef>
              <c:f>Sheet1!$B$271:$E$271</c:f>
              <c:numCache>
                <c:formatCode>General</c:formatCode>
                <c:ptCount val="4"/>
                <c:pt idx="0">
                  <c:v>66.400000000000006</c:v>
                </c:pt>
                <c:pt idx="1">
                  <c:v>71.900000000000006</c:v>
                </c:pt>
                <c:pt idx="2">
                  <c:v>71.7</c:v>
                </c:pt>
                <c:pt idx="3">
                  <c:v>72</c:v>
                </c:pt>
              </c:numCache>
            </c:numRef>
          </c:val>
        </c:ser>
        <c:marker val="1"/>
        <c:axId val="104462208"/>
        <c:axId val="104463744"/>
      </c:lineChart>
      <c:catAx>
        <c:axId val="104462208"/>
        <c:scaling>
          <c:orientation val="minMax"/>
        </c:scaling>
        <c:axPos val="b"/>
        <c:majorTickMark val="none"/>
        <c:tickLblPos val="nextTo"/>
        <c:txPr>
          <a:bodyPr/>
          <a:lstStyle/>
          <a:p>
            <a:pPr>
              <a:defRPr lang="en-AU"/>
            </a:pPr>
            <a:endParaRPr lang="en-US"/>
          </a:p>
        </c:txPr>
        <c:crossAx val="104463744"/>
        <c:crosses val="autoZero"/>
        <c:auto val="1"/>
        <c:lblAlgn val="ctr"/>
        <c:lblOffset val="100"/>
      </c:catAx>
      <c:valAx>
        <c:axId val="104463744"/>
        <c:scaling>
          <c:orientation val="minMax"/>
        </c:scaling>
        <c:axPos val="l"/>
        <c:majorGridlines/>
        <c:title>
          <c:tx>
            <c:rich>
              <a:bodyPr/>
              <a:lstStyle/>
              <a:p>
                <a:pPr>
                  <a:defRPr lang="en-AU" sz="2000"/>
                </a:pPr>
                <a:r>
                  <a:rPr lang="id-ID" sz="2000"/>
                  <a:t>%</a:t>
                </a:r>
              </a:p>
            </c:rich>
          </c:tx>
          <c:layout>
            <c:manualLayout>
              <c:xMode val="edge"/>
              <c:yMode val="edge"/>
              <c:x val="2.2327584009723699E-2"/>
              <c:y val="0.41149434941254431"/>
            </c:manualLayout>
          </c:layout>
        </c:title>
        <c:numFmt formatCode="General" sourceLinked="1"/>
        <c:majorTickMark val="none"/>
        <c:tickLblPos val="nextTo"/>
        <c:txPr>
          <a:bodyPr/>
          <a:lstStyle/>
          <a:p>
            <a:pPr>
              <a:defRPr lang="en-AU"/>
            </a:pPr>
            <a:endParaRPr lang="en-US"/>
          </a:p>
        </c:txPr>
        <c:crossAx val="10446220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sz="2400"/>
            </a:pPr>
            <a:r>
              <a:rPr lang="id-ID" sz="2400"/>
              <a:t>Kepuasan Pegawai 2012-2015</a:t>
            </a:r>
          </a:p>
        </c:rich>
      </c:tx>
      <c:layout>
        <c:manualLayout>
          <c:xMode val="edge"/>
          <c:yMode val="edge"/>
          <c:x val="0.31149973753280963"/>
          <c:y val="5.1546484321039004E-2"/>
        </c:manualLayout>
      </c:layout>
    </c:title>
    <c:plotArea>
      <c:layout>
        <c:manualLayout>
          <c:layoutTarget val="inner"/>
          <c:xMode val="edge"/>
          <c:yMode val="edge"/>
          <c:x val="0.17611686231523971"/>
          <c:y val="0.21533488001499887"/>
          <c:w val="0.80498279148507612"/>
          <c:h val="0.54366226399119466"/>
        </c:manualLayout>
      </c:layout>
      <c:lineChart>
        <c:grouping val="standard"/>
        <c:ser>
          <c:idx val="0"/>
          <c:order val="0"/>
          <c:tx>
            <c:strRef>
              <c:f>Sheet1!$A$288</c:f>
              <c:strCache>
                <c:ptCount val="1"/>
                <c:pt idx="0">
                  <c:v>Standar</c:v>
                </c:pt>
              </c:strCache>
            </c:strRef>
          </c:tx>
          <c:cat>
            <c:numRef>
              <c:f>Sheet1!$B$287:$D$287</c:f>
              <c:numCache>
                <c:formatCode>General</c:formatCode>
                <c:ptCount val="3"/>
                <c:pt idx="0">
                  <c:v>2012</c:v>
                </c:pt>
                <c:pt idx="1">
                  <c:v>2013</c:v>
                </c:pt>
                <c:pt idx="2">
                  <c:v>2014</c:v>
                </c:pt>
              </c:numCache>
            </c:numRef>
          </c:cat>
          <c:val>
            <c:numRef>
              <c:f>Sheet1!$B$288:$D$288</c:f>
              <c:numCache>
                <c:formatCode>General</c:formatCode>
                <c:ptCount val="3"/>
                <c:pt idx="0">
                  <c:v>80</c:v>
                </c:pt>
                <c:pt idx="1">
                  <c:v>80</c:v>
                </c:pt>
                <c:pt idx="2">
                  <c:v>80</c:v>
                </c:pt>
              </c:numCache>
            </c:numRef>
          </c:val>
        </c:ser>
        <c:ser>
          <c:idx val="1"/>
          <c:order val="1"/>
          <c:tx>
            <c:strRef>
              <c:f>Sheet1!$A$289</c:f>
              <c:strCache>
                <c:ptCount val="1"/>
                <c:pt idx="0">
                  <c:v>Capaian</c:v>
                </c:pt>
              </c:strCache>
            </c:strRef>
          </c:tx>
          <c:cat>
            <c:numRef>
              <c:f>Sheet1!$B$287:$D$287</c:f>
              <c:numCache>
                <c:formatCode>General</c:formatCode>
                <c:ptCount val="3"/>
                <c:pt idx="0">
                  <c:v>2012</c:v>
                </c:pt>
                <c:pt idx="1">
                  <c:v>2013</c:v>
                </c:pt>
                <c:pt idx="2">
                  <c:v>2014</c:v>
                </c:pt>
              </c:numCache>
            </c:numRef>
          </c:cat>
          <c:val>
            <c:numRef>
              <c:f>Sheet1!$B$289:$D$289</c:f>
              <c:numCache>
                <c:formatCode>General</c:formatCode>
                <c:ptCount val="3"/>
                <c:pt idx="0">
                  <c:v>71.940000000000026</c:v>
                </c:pt>
                <c:pt idx="1">
                  <c:v>87.7</c:v>
                </c:pt>
                <c:pt idx="2">
                  <c:v>78.599999999999994</c:v>
                </c:pt>
              </c:numCache>
            </c:numRef>
          </c:val>
        </c:ser>
        <c:marker val="1"/>
        <c:axId val="104594048"/>
        <c:axId val="104702336"/>
      </c:lineChart>
      <c:catAx>
        <c:axId val="104594048"/>
        <c:scaling>
          <c:orientation val="minMax"/>
        </c:scaling>
        <c:axPos val="b"/>
        <c:numFmt formatCode="General" sourceLinked="1"/>
        <c:majorTickMark val="none"/>
        <c:tickLblPos val="nextTo"/>
        <c:txPr>
          <a:bodyPr/>
          <a:lstStyle/>
          <a:p>
            <a:pPr>
              <a:defRPr lang="en-AU"/>
            </a:pPr>
            <a:endParaRPr lang="en-US"/>
          </a:p>
        </c:txPr>
        <c:crossAx val="104702336"/>
        <c:crosses val="autoZero"/>
        <c:auto val="1"/>
        <c:lblAlgn val="ctr"/>
        <c:lblOffset val="100"/>
      </c:catAx>
      <c:valAx>
        <c:axId val="104702336"/>
        <c:scaling>
          <c:orientation val="minMax"/>
        </c:scaling>
        <c:axPos val="l"/>
        <c:majorGridlines/>
        <c:title>
          <c:tx>
            <c:rich>
              <a:bodyPr/>
              <a:lstStyle/>
              <a:p>
                <a:pPr>
                  <a:defRPr lang="en-AU" sz="2000"/>
                </a:pPr>
                <a:r>
                  <a:rPr lang="id-ID" sz="2000"/>
                  <a:t>%</a:t>
                </a:r>
              </a:p>
            </c:rich>
          </c:tx>
          <c:layout>
            <c:manualLayout>
              <c:xMode val="edge"/>
              <c:yMode val="edge"/>
              <c:x val="4.6449122825056505E-2"/>
              <c:y val="0.40175548368953878"/>
            </c:manualLayout>
          </c:layout>
        </c:title>
        <c:numFmt formatCode="General" sourceLinked="1"/>
        <c:majorTickMark val="none"/>
        <c:tickLblPos val="nextTo"/>
        <c:txPr>
          <a:bodyPr/>
          <a:lstStyle/>
          <a:p>
            <a:pPr>
              <a:defRPr lang="en-AU"/>
            </a:pPr>
            <a:endParaRPr lang="en-US"/>
          </a:p>
        </c:txPr>
        <c:crossAx val="10459404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Tersedianya Tren 10 Besar Diagnosa dan Data Demografi yang Bersangkutan Jan - Mei 2015</a:t>
            </a:r>
          </a:p>
        </c:rich>
      </c:tx>
      <c:layout>
        <c:manualLayout>
          <c:xMode val="edge"/>
          <c:yMode val="edge"/>
          <c:x val="0.21985874697933494"/>
          <c:y val="2.1758335095383692E-3"/>
        </c:manualLayout>
      </c:layout>
    </c:title>
    <c:plotArea>
      <c:layout>
        <c:manualLayout>
          <c:layoutTarget val="inner"/>
          <c:xMode val="edge"/>
          <c:yMode val="edge"/>
          <c:x val="0.1626972739598373"/>
          <c:y val="0.24537942530047571"/>
          <c:w val="0.81984253078593627"/>
          <c:h val="0.50597290388437954"/>
        </c:manualLayout>
      </c:layout>
      <c:lineChart>
        <c:grouping val="standard"/>
        <c:ser>
          <c:idx val="0"/>
          <c:order val="0"/>
          <c:tx>
            <c:strRef>
              <c:f>Sheet1!$A$306</c:f>
              <c:strCache>
                <c:ptCount val="1"/>
                <c:pt idx="0">
                  <c:v>Standar</c:v>
                </c:pt>
              </c:strCache>
            </c:strRef>
          </c:tx>
          <c:cat>
            <c:strRef>
              <c:f>Sheet1!$B$305:$F$305</c:f>
              <c:strCache>
                <c:ptCount val="5"/>
                <c:pt idx="0">
                  <c:v>Jan</c:v>
                </c:pt>
                <c:pt idx="1">
                  <c:v>Feb</c:v>
                </c:pt>
                <c:pt idx="2">
                  <c:v>Mar</c:v>
                </c:pt>
                <c:pt idx="3">
                  <c:v>Apr</c:v>
                </c:pt>
                <c:pt idx="4">
                  <c:v>Mei</c:v>
                </c:pt>
              </c:strCache>
            </c:strRef>
          </c:cat>
          <c:val>
            <c:numRef>
              <c:f>Sheet1!$B$306:$F$306</c:f>
              <c:numCache>
                <c:formatCode>General</c:formatCode>
                <c:ptCount val="5"/>
                <c:pt idx="0">
                  <c:v>100</c:v>
                </c:pt>
                <c:pt idx="1">
                  <c:v>100</c:v>
                </c:pt>
                <c:pt idx="2">
                  <c:v>100</c:v>
                </c:pt>
                <c:pt idx="3">
                  <c:v>100</c:v>
                </c:pt>
                <c:pt idx="4">
                  <c:v>100</c:v>
                </c:pt>
              </c:numCache>
            </c:numRef>
          </c:val>
        </c:ser>
        <c:ser>
          <c:idx val="1"/>
          <c:order val="1"/>
          <c:tx>
            <c:strRef>
              <c:f>Sheet1!$A$307</c:f>
              <c:strCache>
                <c:ptCount val="1"/>
                <c:pt idx="0">
                  <c:v>Capaian</c:v>
                </c:pt>
              </c:strCache>
            </c:strRef>
          </c:tx>
          <c:cat>
            <c:strRef>
              <c:f>Sheet1!$B$305:$F$305</c:f>
              <c:strCache>
                <c:ptCount val="5"/>
                <c:pt idx="0">
                  <c:v>Jan</c:v>
                </c:pt>
                <c:pt idx="1">
                  <c:v>Feb</c:v>
                </c:pt>
                <c:pt idx="2">
                  <c:v>Mar</c:v>
                </c:pt>
                <c:pt idx="3">
                  <c:v>Apr</c:v>
                </c:pt>
                <c:pt idx="4">
                  <c:v>Mei</c:v>
                </c:pt>
              </c:strCache>
            </c:strRef>
          </c:cat>
          <c:val>
            <c:numRef>
              <c:f>Sheet1!$B$307:$F$307</c:f>
              <c:numCache>
                <c:formatCode>General</c:formatCode>
                <c:ptCount val="5"/>
                <c:pt idx="0">
                  <c:v>33.33</c:v>
                </c:pt>
                <c:pt idx="1">
                  <c:v>33.33</c:v>
                </c:pt>
                <c:pt idx="2">
                  <c:v>33.33</c:v>
                </c:pt>
                <c:pt idx="3">
                  <c:v>33.33</c:v>
                </c:pt>
                <c:pt idx="4">
                  <c:v>100</c:v>
                </c:pt>
              </c:numCache>
            </c:numRef>
          </c:val>
        </c:ser>
        <c:marker val="1"/>
        <c:axId val="104599936"/>
        <c:axId val="104601472"/>
      </c:lineChart>
      <c:catAx>
        <c:axId val="104599936"/>
        <c:scaling>
          <c:orientation val="minMax"/>
        </c:scaling>
        <c:axPos val="b"/>
        <c:majorTickMark val="none"/>
        <c:tickLblPos val="nextTo"/>
        <c:txPr>
          <a:bodyPr/>
          <a:lstStyle/>
          <a:p>
            <a:pPr>
              <a:defRPr lang="en-AU"/>
            </a:pPr>
            <a:endParaRPr lang="en-US"/>
          </a:p>
        </c:txPr>
        <c:crossAx val="104601472"/>
        <c:crosses val="autoZero"/>
        <c:auto val="1"/>
        <c:lblAlgn val="ctr"/>
        <c:lblOffset val="100"/>
      </c:catAx>
      <c:valAx>
        <c:axId val="104601472"/>
        <c:scaling>
          <c:orientation val="minMax"/>
        </c:scaling>
        <c:axPos val="l"/>
        <c:majorGridlines/>
        <c:title>
          <c:tx>
            <c:rich>
              <a:bodyPr/>
              <a:lstStyle/>
              <a:p>
                <a:pPr>
                  <a:defRPr lang="en-AU" sz="2000"/>
                </a:pPr>
                <a:r>
                  <a:rPr lang="id-ID" sz="2000"/>
                  <a:t>%</a:t>
                </a:r>
              </a:p>
            </c:rich>
          </c:tx>
          <c:layout>
            <c:manualLayout>
              <c:xMode val="edge"/>
              <c:yMode val="edge"/>
              <c:x val="1.9796761827438784E-2"/>
              <c:y val="0.43567418331549507"/>
            </c:manualLayout>
          </c:layout>
        </c:title>
        <c:numFmt formatCode="General" sourceLinked="1"/>
        <c:majorTickMark val="none"/>
        <c:tickLblPos val="nextTo"/>
        <c:txPr>
          <a:bodyPr/>
          <a:lstStyle/>
          <a:p>
            <a:pPr>
              <a:defRPr lang="en-AU"/>
            </a:pPr>
            <a:endParaRPr lang="en-US"/>
          </a:p>
        </c:txPr>
        <c:crossAx val="10459993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sz="2400"/>
            </a:pPr>
            <a:r>
              <a:rPr lang="id-ID" sz="2400"/>
              <a:t>Cost Recovery 2011-2014</a:t>
            </a:r>
          </a:p>
        </c:rich>
      </c:tx>
      <c:layout>
        <c:manualLayout>
          <c:xMode val="edge"/>
          <c:yMode val="edge"/>
          <c:x val="0.30284283555651736"/>
          <c:y val="6.2577891233508834E-2"/>
        </c:manualLayout>
      </c:layout>
    </c:title>
    <c:plotArea>
      <c:layout>
        <c:manualLayout>
          <c:layoutTarget val="inner"/>
          <c:xMode val="edge"/>
          <c:yMode val="edge"/>
          <c:x val="0.15615506320733241"/>
          <c:y val="0.23448659945341391"/>
          <c:w val="0.8438449367926677"/>
          <c:h val="0.520633134405727"/>
        </c:manualLayout>
      </c:layout>
      <c:lineChart>
        <c:grouping val="standard"/>
        <c:ser>
          <c:idx val="0"/>
          <c:order val="0"/>
          <c:tx>
            <c:strRef>
              <c:f>Sheet1!$A$323</c:f>
              <c:strCache>
                <c:ptCount val="1"/>
                <c:pt idx="0">
                  <c:v>Standar</c:v>
                </c:pt>
              </c:strCache>
            </c:strRef>
          </c:tx>
          <c:cat>
            <c:numRef>
              <c:f>Sheet1!$B$322:$E$322</c:f>
              <c:numCache>
                <c:formatCode>General</c:formatCode>
                <c:ptCount val="4"/>
                <c:pt idx="0">
                  <c:v>2011</c:v>
                </c:pt>
                <c:pt idx="1">
                  <c:v>2012</c:v>
                </c:pt>
                <c:pt idx="2">
                  <c:v>2013</c:v>
                </c:pt>
                <c:pt idx="3">
                  <c:v>2014</c:v>
                </c:pt>
              </c:numCache>
            </c:numRef>
          </c:cat>
          <c:val>
            <c:numRef>
              <c:f>Sheet1!$B$323:$E$323</c:f>
              <c:numCache>
                <c:formatCode>General</c:formatCode>
                <c:ptCount val="4"/>
                <c:pt idx="0">
                  <c:v>65</c:v>
                </c:pt>
                <c:pt idx="1">
                  <c:v>65</c:v>
                </c:pt>
                <c:pt idx="2">
                  <c:v>65</c:v>
                </c:pt>
                <c:pt idx="3">
                  <c:v>65</c:v>
                </c:pt>
              </c:numCache>
            </c:numRef>
          </c:val>
        </c:ser>
        <c:ser>
          <c:idx val="1"/>
          <c:order val="1"/>
          <c:tx>
            <c:strRef>
              <c:f>Sheet1!$A$324</c:f>
              <c:strCache>
                <c:ptCount val="1"/>
                <c:pt idx="0">
                  <c:v>Capaian</c:v>
                </c:pt>
              </c:strCache>
            </c:strRef>
          </c:tx>
          <c:cat>
            <c:numRef>
              <c:f>Sheet1!$B$322:$E$322</c:f>
              <c:numCache>
                <c:formatCode>General</c:formatCode>
                <c:ptCount val="4"/>
                <c:pt idx="0">
                  <c:v>2011</c:v>
                </c:pt>
                <c:pt idx="1">
                  <c:v>2012</c:v>
                </c:pt>
                <c:pt idx="2">
                  <c:v>2013</c:v>
                </c:pt>
                <c:pt idx="3">
                  <c:v>2014</c:v>
                </c:pt>
              </c:numCache>
            </c:numRef>
          </c:cat>
          <c:val>
            <c:numRef>
              <c:f>Sheet1!$B$324:$E$324</c:f>
              <c:numCache>
                <c:formatCode>General</c:formatCode>
                <c:ptCount val="4"/>
                <c:pt idx="0">
                  <c:v>69.099999999999994</c:v>
                </c:pt>
                <c:pt idx="1">
                  <c:v>71.5</c:v>
                </c:pt>
                <c:pt idx="2">
                  <c:v>70.599999999999994</c:v>
                </c:pt>
                <c:pt idx="3">
                  <c:v>81.099999999999994</c:v>
                </c:pt>
              </c:numCache>
            </c:numRef>
          </c:val>
        </c:ser>
        <c:marker val="1"/>
        <c:axId val="104834944"/>
        <c:axId val="104836480"/>
      </c:lineChart>
      <c:catAx>
        <c:axId val="104834944"/>
        <c:scaling>
          <c:orientation val="minMax"/>
        </c:scaling>
        <c:axPos val="b"/>
        <c:numFmt formatCode="General" sourceLinked="1"/>
        <c:majorTickMark val="none"/>
        <c:tickLblPos val="nextTo"/>
        <c:txPr>
          <a:bodyPr/>
          <a:lstStyle/>
          <a:p>
            <a:pPr>
              <a:defRPr lang="en-AU"/>
            </a:pPr>
            <a:endParaRPr lang="en-US"/>
          </a:p>
        </c:txPr>
        <c:crossAx val="104836480"/>
        <c:crosses val="autoZero"/>
        <c:auto val="1"/>
        <c:lblAlgn val="ctr"/>
        <c:lblOffset val="100"/>
      </c:catAx>
      <c:valAx>
        <c:axId val="104836480"/>
        <c:scaling>
          <c:orientation val="minMax"/>
        </c:scaling>
        <c:axPos val="l"/>
        <c:majorGridlines/>
        <c:title>
          <c:tx>
            <c:rich>
              <a:bodyPr/>
              <a:lstStyle/>
              <a:p>
                <a:pPr>
                  <a:defRPr lang="en-AU" sz="2000"/>
                </a:pPr>
                <a:r>
                  <a:rPr lang="id-ID" sz="2000"/>
                  <a:t>%</a:t>
                </a:r>
              </a:p>
            </c:rich>
          </c:tx>
          <c:layout>
            <c:manualLayout>
              <c:xMode val="edge"/>
              <c:yMode val="edge"/>
              <c:x val="9.2493736772691956E-3"/>
              <c:y val="0.42990324014685005"/>
            </c:manualLayout>
          </c:layout>
        </c:title>
        <c:numFmt formatCode="General" sourceLinked="1"/>
        <c:majorTickMark val="none"/>
        <c:tickLblPos val="nextTo"/>
        <c:txPr>
          <a:bodyPr/>
          <a:lstStyle/>
          <a:p>
            <a:pPr>
              <a:defRPr lang="en-AU"/>
            </a:pPr>
            <a:endParaRPr lang="en-US"/>
          </a:p>
        </c:txPr>
        <c:crossAx val="104834944"/>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Peralatan Medis yang Terkalibrasi Tepat Waktu </a:t>
            </a:r>
          </a:p>
          <a:p>
            <a:pPr>
              <a:defRPr lang="en-AU"/>
            </a:pPr>
            <a:r>
              <a:rPr lang="id-ID"/>
              <a:t>Jan-Mei 2015</a:t>
            </a:r>
          </a:p>
        </c:rich>
      </c:tx>
      <c:layout>
        <c:manualLayout>
          <c:xMode val="edge"/>
          <c:yMode val="edge"/>
          <c:x val="0.15516122242234454"/>
          <c:y val="2.9115947739674637E-2"/>
        </c:manualLayout>
      </c:layout>
    </c:title>
    <c:plotArea>
      <c:layout>
        <c:manualLayout>
          <c:layoutTarget val="inner"/>
          <c:xMode val="edge"/>
          <c:yMode val="edge"/>
          <c:x val="0.16049270385198044"/>
          <c:y val="0.26989523950002775"/>
          <c:w val="0.8246925850232214"/>
          <c:h val="0.44655818864745772"/>
        </c:manualLayout>
      </c:layout>
      <c:lineChart>
        <c:grouping val="standard"/>
        <c:ser>
          <c:idx val="2"/>
          <c:order val="2"/>
          <c:tx>
            <c:strRef>
              <c:f>Sheet1!$A$342</c:f>
            </c:strRef>
          </c:tx>
          <c:cat>
            <c:multiLvlStrRef>
              <c:f>Sheet1!$B$341:$F$341</c:f>
            </c:multiLvlStrRef>
          </c:cat>
          <c:val>
            <c:numRef>
              <c:f>Sheet1!$B$342:$F$342</c:f>
            </c:numRef>
          </c:val>
        </c:ser>
        <c:ser>
          <c:idx val="3"/>
          <c:order val="3"/>
          <c:tx>
            <c:strRef>
              <c:f>Sheet1!$A$343</c:f>
            </c:strRef>
          </c:tx>
          <c:cat>
            <c:multiLvlStrRef>
              <c:f>Sheet1!$B$341:$F$341</c:f>
            </c:multiLvlStrRef>
          </c:cat>
          <c:val>
            <c:numRef>
              <c:f>Sheet1!$B$343:$F$343</c:f>
            </c:numRef>
          </c:val>
        </c:ser>
        <c:ser>
          <c:idx val="0"/>
          <c:order val="0"/>
          <c:tx>
            <c:strRef>
              <c:f>Sheet1!$A$342</c:f>
              <c:strCache>
                <c:ptCount val="1"/>
                <c:pt idx="0">
                  <c:v>Standar</c:v>
                </c:pt>
              </c:strCache>
            </c:strRef>
          </c:tx>
          <c:cat>
            <c:strRef>
              <c:f>Sheet1!$B$341:$F$341</c:f>
              <c:strCache>
                <c:ptCount val="5"/>
                <c:pt idx="0">
                  <c:v>Jan</c:v>
                </c:pt>
                <c:pt idx="1">
                  <c:v>Feb</c:v>
                </c:pt>
                <c:pt idx="2">
                  <c:v>Mar</c:v>
                </c:pt>
                <c:pt idx="3">
                  <c:v>Apr</c:v>
                </c:pt>
                <c:pt idx="4">
                  <c:v>Mei</c:v>
                </c:pt>
              </c:strCache>
            </c:strRef>
          </c:cat>
          <c:val>
            <c:numRef>
              <c:f>Sheet1!$B$342:$F$342</c:f>
              <c:numCache>
                <c:formatCode>General</c:formatCode>
                <c:ptCount val="5"/>
                <c:pt idx="0">
                  <c:v>80</c:v>
                </c:pt>
                <c:pt idx="1">
                  <c:v>80</c:v>
                </c:pt>
                <c:pt idx="2">
                  <c:v>80</c:v>
                </c:pt>
                <c:pt idx="3">
                  <c:v>80</c:v>
                </c:pt>
                <c:pt idx="4">
                  <c:v>80</c:v>
                </c:pt>
              </c:numCache>
            </c:numRef>
          </c:val>
        </c:ser>
        <c:ser>
          <c:idx val="1"/>
          <c:order val="1"/>
          <c:tx>
            <c:strRef>
              <c:f>Sheet1!$A$343</c:f>
              <c:strCache>
                <c:ptCount val="1"/>
                <c:pt idx="0">
                  <c:v>Capaian</c:v>
                </c:pt>
              </c:strCache>
            </c:strRef>
          </c:tx>
          <c:cat>
            <c:strRef>
              <c:f>Sheet1!$B$341:$F$341</c:f>
              <c:strCache>
                <c:ptCount val="5"/>
                <c:pt idx="0">
                  <c:v>Jan</c:v>
                </c:pt>
                <c:pt idx="1">
                  <c:v>Feb</c:v>
                </c:pt>
                <c:pt idx="2">
                  <c:v>Mar</c:v>
                </c:pt>
                <c:pt idx="3">
                  <c:v>Apr</c:v>
                </c:pt>
                <c:pt idx="4">
                  <c:v>Mei</c:v>
                </c:pt>
              </c:strCache>
            </c:strRef>
          </c:cat>
          <c:val>
            <c:numRef>
              <c:f>Sheet1!$B$343:$F$343</c:f>
              <c:numCache>
                <c:formatCode>General</c:formatCode>
                <c:ptCount val="5"/>
                <c:pt idx="0">
                  <c:v>1.0000000000000005E-2</c:v>
                </c:pt>
                <c:pt idx="1">
                  <c:v>1.0000000000000005E-2</c:v>
                </c:pt>
                <c:pt idx="2">
                  <c:v>1.0000000000000005E-2</c:v>
                </c:pt>
                <c:pt idx="3">
                  <c:v>1.0000000000000005E-2</c:v>
                </c:pt>
                <c:pt idx="4">
                  <c:v>63.98</c:v>
                </c:pt>
              </c:numCache>
            </c:numRef>
          </c:val>
        </c:ser>
        <c:marker val="1"/>
        <c:axId val="104899328"/>
        <c:axId val="104900864"/>
      </c:lineChart>
      <c:catAx>
        <c:axId val="104899328"/>
        <c:scaling>
          <c:orientation val="minMax"/>
        </c:scaling>
        <c:axPos val="b"/>
        <c:majorTickMark val="none"/>
        <c:tickLblPos val="nextTo"/>
        <c:txPr>
          <a:bodyPr/>
          <a:lstStyle/>
          <a:p>
            <a:pPr>
              <a:defRPr lang="en-AU"/>
            </a:pPr>
            <a:endParaRPr lang="en-US"/>
          </a:p>
        </c:txPr>
        <c:crossAx val="104900864"/>
        <c:crosses val="autoZero"/>
        <c:auto val="1"/>
        <c:lblAlgn val="ctr"/>
        <c:lblOffset val="100"/>
      </c:catAx>
      <c:valAx>
        <c:axId val="104900864"/>
        <c:scaling>
          <c:orientation val="minMax"/>
        </c:scaling>
        <c:axPos val="l"/>
        <c:majorGridlines/>
        <c:title>
          <c:tx>
            <c:rich>
              <a:bodyPr/>
              <a:lstStyle/>
              <a:p>
                <a:pPr>
                  <a:defRPr lang="en-AU"/>
                </a:pPr>
                <a:r>
                  <a:rPr lang="id-ID"/>
                  <a:t>%</a:t>
                </a:r>
              </a:p>
            </c:rich>
          </c:tx>
          <c:layout>
            <c:manualLayout>
              <c:xMode val="edge"/>
              <c:yMode val="edge"/>
              <c:x val="2.9432929668098632E-2"/>
              <c:y val="0.45561770920865458"/>
            </c:manualLayout>
          </c:layout>
        </c:title>
        <c:numFmt formatCode="General" sourceLinked="1"/>
        <c:majorTickMark val="none"/>
        <c:tickLblPos val="nextTo"/>
        <c:txPr>
          <a:bodyPr/>
          <a:lstStyle/>
          <a:p>
            <a:pPr>
              <a:defRPr lang="en-AU"/>
            </a:pPr>
            <a:endParaRPr lang="en-US"/>
          </a:p>
        </c:txPr>
        <c:crossAx val="10489932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lang="en-AU"/>
            </a:pPr>
            <a:r>
              <a:rPr lang="id-ID" dirty="0"/>
              <a:t>Keamanan Penyimpanan dan Pelabelan Obat </a:t>
            </a:r>
          </a:p>
          <a:p>
            <a:pPr>
              <a:defRPr lang="en-AU"/>
            </a:pPr>
            <a:r>
              <a:rPr lang="id-ID" dirty="0"/>
              <a:t>High Alert </a:t>
            </a:r>
            <a:r>
              <a:rPr lang="id-ID" dirty="0" smtClean="0"/>
              <a:t>Jan-Mei </a:t>
            </a:r>
            <a:r>
              <a:rPr lang="id-ID" dirty="0"/>
              <a:t>2015</a:t>
            </a:r>
          </a:p>
        </c:rich>
      </c:tx>
      <c:layout>
        <c:manualLayout>
          <c:xMode val="edge"/>
          <c:yMode val="edge"/>
          <c:x val="0.19352777575995767"/>
          <c:y val="6.2691446982082193E-5"/>
        </c:manualLayout>
      </c:layout>
    </c:title>
    <c:plotArea>
      <c:layout/>
      <c:lineChart>
        <c:grouping val="standard"/>
        <c:ser>
          <c:idx val="0"/>
          <c:order val="0"/>
          <c:tx>
            <c:strRef>
              <c:f>Sheet1!$A$396</c:f>
              <c:strCache>
                <c:ptCount val="1"/>
                <c:pt idx="0">
                  <c:v>Standar</c:v>
                </c:pt>
              </c:strCache>
            </c:strRef>
          </c:tx>
          <c:cat>
            <c:strRef>
              <c:f>Sheet1!$B$395:$F$395</c:f>
              <c:strCache>
                <c:ptCount val="5"/>
                <c:pt idx="0">
                  <c:v>Jan</c:v>
                </c:pt>
                <c:pt idx="1">
                  <c:v>Feb</c:v>
                </c:pt>
                <c:pt idx="2">
                  <c:v>Mar</c:v>
                </c:pt>
                <c:pt idx="3">
                  <c:v>Apr</c:v>
                </c:pt>
                <c:pt idx="4">
                  <c:v>Mei</c:v>
                </c:pt>
              </c:strCache>
            </c:strRef>
          </c:cat>
          <c:val>
            <c:numRef>
              <c:f>Sheet1!$B$396:$F$396</c:f>
              <c:numCache>
                <c:formatCode>General</c:formatCode>
                <c:ptCount val="5"/>
                <c:pt idx="0">
                  <c:v>100</c:v>
                </c:pt>
                <c:pt idx="1">
                  <c:v>100</c:v>
                </c:pt>
                <c:pt idx="2">
                  <c:v>100</c:v>
                </c:pt>
                <c:pt idx="3">
                  <c:v>100</c:v>
                </c:pt>
                <c:pt idx="4">
                  <c:v>100</c:v>
                </c:pt>
              </c:numCache>
            </c:numRef>
          </c:val>
        </c:ser>
        <c:ser>
          <c:idx val="1"/>
          <c:order val="1"/>
          <c:tx>
            <c:strRef>
              <c:f>Sheet1!$A$397</c:f>
              <c:strCache>
                <c:ptCount val="1"/>
                <c:pt idx="0">
                  <c:v>Capaian</c:v>
                </c:pt>
              </c:strCache>
            </c:strRef>
          </c:tx>
          <c:cat>
            <c:strRef>
              <c:f>Sheet1!$B$395:$F$395</c:f>
              <c:strCache>
                <c:ptCount val="5"/>
                <c:pt idx="0">
                  <c:v>Jan</c:v>
                </c:pt>
                <c:pt idx="1">
                  <c:v>Feb</c:v>
                </c:pt>
                <c:pt idx="2">
                  <c:v>Mar</c:v>
                </c:pt>
                <c:pt idx="3">
                  <c:v>Apr</c:v>
                </c:pt>
                <c:pt idx="4">
                  <c:v>Mei</c:v>
                </c:pt>
              </c:strCache>
            </c:strRef>
          </c:cat>
          <c:val>
            <c:numRef>
              <c:f>Sheet1!$B$397:$F$397</c:f>
              <c:numCache>
                <c:formatCode>General</c:formatCode>
                <c:ptCount val="5"/>
                <c:pt idx="0">
                  <c:v>65.739999999999995</c:v>
                </c:pt>
                <c:pt idx="1">
                  <c:v>67.209999999999994</c:v>
                </c:pt>
                <c:pt idx="2">
                  <c:v>67.03</c:v>
                </c:pt>
                <c:pt idx="3">
                  <c:v>70.05</c:v>
                </c:pt>
                <c:pt idx="4">
                  <c:v>100</c:v>
                </c:pt>
              </c:numCache>
            </c:numRef>
          </c:val>
        </c:ser>
        <c:marker val="1"/>
        <c:axId val="100585856"/>
        <c:axId val="100587392"/>
      </c:lineChart>
      <c:catAx>
        <c:axId val="100585856"/>
        <c:scaling>
          <c:orientation val="minMax"/>
        </c:scaling>
        <c:axPos val="b"/>
        <c:majorTickMark val="none"/>
        <c:tickLblPos val="nextTo"/>
        <c:txPr>
          <a:bodyPr/>
          <a:lstStyle/>
          <a:p>
            <a:pPr>
              <a:defRPr lang="en-AU"/>
            </a:pPr>
            <a:endParaRPr lang="en-US"/>
          </a:p>
        </c:txPr>
        <c:crossAx val="100587392"/>
        <c:crosses val="autoZero"/>
        <c:auto val="1"/>
        <c:lblAlgn val="ctr"/>
        <c:lblOffset val="100"/>
      </c:catAx>
      <c:valAx>
        <c:axId val="100587392"/>
        <c:scaling>
          <c:orientation val="minMax"/>
        </c:scaling>
        <c:axPos val="l"/>
        <c:majorGridlines/>
        <c:title>
          <c:tx>
            <c:rich>
              <a:bodyPr/>
              <a:lstStyle/>
              <a:p>
                <a:pPr>
                  <a:defRPr lang="en-AU" sz="1800"/>
                </a:pPr>
                <a:r>
                  <a:rPr lang="id-ID" sz="1800"/>
                  <a:t>%</a:t>
                </a:r>
              </a:p>
            </c:rich>
          </c:tx>
          <c:layout>
            <c:manualLayout>
              <c:xMode val="edge"/>
              <c:yMode val="edge"/>
              <c:x val="4.4433364241580134E-2"/>
              <c:y val="0.46477117621851533"/>
            </c:manualLayout>
          </c:layout>
        </c:title>
        <c:numFmt formatCode="General" sourceLinked="1"/>
        <c:majorTickMark val="none"/>
        <c:tickLblPos val="nextTo"/>
        <c:txPr>
          <a:bodyPr/>
          <a:lstStyle/>
          <a:p>
            <a:pPr>
              <a:defRPr lang="en-AU" sz="1600"/>
            </a:pPr>
            <a:endParaRPr lang="en-US"/>
          </a:p>
        </c:txPr>
        <c:crossAx val="10058585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400">
          <a:latin typeface="Arial" pitchFamily="34" charset="0"/>
          <a:cs typeface="Arial"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0"/>
  <c:chart>
    <c:title>
      <c:tx>
        <c:rich>
          <a:bodyPr/>
          <a:lstStyle/>
          <a:p>
            <a:pPr>
              <a:defRPr lang="en-AU" sz="1400"/>
            </a:pPr>
            <a:r>
              <a:rPr lang="id-ID" sz="1400" dirty="0"/>
              <a:t>Kepatuhan Pelaksanaan Prosedur Site Marking pada Pasien yang Akan Dilakukan Tindakan Operasi</a:t>
            </a:r>
          </a:p>
          <a:p>
            <a:pPr>
              <a:defRPr lang="en-AU" sz="1400"/>
            </a:pPr>
            <a:r>
              <a:rPr lang="id-ID" sz="1400" dirty="0" smtClean="0"/>
              <a:t>Jan-Mei </a:t>
            </a:r>
            <a:r>
              <a:rPr lang="id-ID" sz="1400" dirty="0"/>
              <a:t>2015</a:t>
            </a:r>
          </a:p>
        </c:rich>
      </c:tx>
      <c:layout>
        <c:manualLayout>
          <c:xMode val="edge"/>
          <c:yMode val="edge"/>
          <c:x val="0.19426305635267496"/>
          <c:y val="1.5781585866468363E-2"/>
        </c:manualLayout>
      </c:layout>
    </c:title>
    <c:plotArea>
      <c:layout>
        <c:manualLayout>
          <c:layoutTarget val="inner"/>
          <c:xMode val="edge"/>
          <c:yMode val="edge"/>
          <c:x val="0.28280352878778431"/>
          <c:y val="0.23705692172773146"/>
          <c:w val="0.68484075754522977"/>
          <c:h val="0.5775287556872174"/>
        </c:manualLayout>
      </c:layout>
      <c:lineChart>
        <c:grouping val="standard"/>
        <c:ser>
          <c:idx val="0"/>
          <c:order val="0"/>
          <c:tx>
            <c:strRef>
              <c:f>Sheet1!$A$415</c:f>
              <c:strCache>
                <c:ptCount val="1"/>
                <c:pt idx="0">
                  <c:v>Standar</c:v>
                </c:pt>
              </c:strCache>
            </c:strRef>
          </c:tx>
          <c:cat>
            <c:strRef>
              <c:f>Sheet1!$B$414:$F$414</c:f>
              <c:strCache>
                <c:ptCount val="5"/>
                <c:pt idx="0">
                  <c:v>Jan</c:v>
                </c:pt>
                <c:pt idx="1">
                  <c:v>Feb</c:v>
                </c:pt>
                <c:pt idx="2">
                  <c:v>Mar</c:v>
                </c:pt>
                <c:pt idx="3">
                  <c:v>Apr</c:v>
                </c:pt>
                <c:pt idx="4">
                  <c:v>Mei</c:v>
                </c:pt>
              </c:strCache>
            </c:strRef>
          </c:cat>
          <c:val>
            <c:numRef>
              <c:f>Sheet1!$B$415:$F$415</c:f>
              <c:numCache>
                <c:formatCode>General</c:formatCode>
                <c:ptCount val="5"/>
                <c:pt idx="0">
                  <c:v>100</c:v>
                </c:pt>
                <c:pt idx="1">
                  <c:v>100</c:v>
                </c:pt>
                <c:pt idx="2">
                  <c:v>100</c:v>
                </c:pt>
                <c:pt idx="3">
                  <c:v>100</c:v>
                </c:pt>
                <c:pt idx="4">
                  <c:v>100</c:v>
                </c:pt>
              </c:numCache>
            </c:numRef>
          </c:val>
        </c:ser>
        <c:ser>
          <c:idx val="1"/>
          <c:order val="1"/>
          <c:tx>
            <c:strRef>
              <c:f>Sheet1!$A$416</c:f>
              <c:strCache>
                <c:ptCount val="1"/>
                <c:pt idx="0">
                  <c:v>Capaian</c:v>
                </c:pt>
              </c:strCache>
            </c:strRef>
          </c:tx>
          <c:cat>
            <c:strRef>
              <c:f>Sheet1!$B$414:$F$414</c:f>
              <c:strCache>
                <c:ptCount val="5"/>
                <c:pt idx="0">
                  <c:v>Jan</c:v>
                </c:pt>
                <c:pt idx="1">
                  <c:v>Feb</c:v>
                </c:pt>
                <c:pt idx="2">
                  <c:v>Mar</c:v>
                </c:pt>
                <c:pt idx="3">
                  <c:v>Apr</c:v>
                </c:pt>
                <c:pt idx="4">
                  <c:v>Mei</c:v>
                </c:pt>
              </c:strCache>
            </c:strRef>
          </c:cat>
          <c:val>
            <c:numRef>
              <c:f>Sheet1!$B$416:$F$416</c:f>
              <c:numCache>
                <c:formatCode>General</c:formatCode>
                <c:ptCount val="5"/>
                <c:pt idx="0">
                  <c:v>80.3</c:v>
                </c:pt>
                <c:pt idx="1">
                  <c:v>82.149999999999991</c:v>
                </c:pt>
                <c:pt idx="2">
                  <c:v>86.410000000000025</c:v>
                </c:pt>
                <c:pt idx="3">
                  <c:v>89.04</c:v>
                </c:pt>
                <c:pt idx="4">
                  <c:v>98.5</c:v>
                </c:pt>
              </c:numCache>
            </c:numRef>
          </c:val>
        </c:ser>
        <c:marker val="1"/>
        <c:axId val="100638720"/>
        <c:axId val="100640256"/>
      </c:lineChart>
      <c:catAx>
        <c:axId val="100638720"/>
        <c:scaling>
          <c:orientation val="minMax"/>
        </c:scaling>
        <c:axPos val="b"/>
        <c:majorTickMark val="none"/>
        <c:tickLblPos val="nextTo"/>
        <c:txPr>
          <a:bodyPr/>
          <a:lstStyle/>
          <a:p>
            <a:pPr>
              <a:defRPr lang="en-AU"/>
            </a:pPr>
            <a:endParaRPr lang="en-US"/>
          </a:p>
        </c:txPr>
        <c:crossAx val="100640256"/>
        <c:crosses val="autoZero"/>
        <c:auto val="1"/>
        <c:lblAlgn val="ctr"/>
        <c:lblOffset val="100"/>
      </c:catAx>
      <c:valAx>
        <c:axId val="100640256"/>
        <c:scaling>
          <c:orientation val="minMax"/>
        </c:scaling>
        <c:axPos val="l"/>
        <c:majorGridlines/>
        <c:title>
          <c:tx>
            <c:rich>
              <a:bodyPr/>
              <a:lstStyle/>
              <a:p>
                <a:pPr>
                  <a:defRPr lang="en-AU" sz="1600"/>
                </a:pPr>
                <a:r>
                  <a:rPr lang="id-ID" sz="1600"/>
                  <a:t>%</a:t>
                </a:r>
              </a:p>
            </c:rich>
          </c:tx>
          <c:layout>
            <c:manualLayout>
              <c:xMode val="edge"/>
              <c:yMode val="edge"/>
              <c:x val="5.2919827566329097E-2"/>
              <c:y val="0.50069094577253059"/>
            </c:manualLayout>
          </c:layout>
        </c:title>
        <c:numFmt formatCode="General" sourceLinked="1"/>
        <c:majorTickMark val="none"/>
        <c:tickLblPos val="nextTo"/>
        <c:txPr>
          <a:bodyPr/>
          <a:lstStyle/>
          <a:p>
            <a:pPr>
              <a:defRPr lang="en-AU"/>
            </a:pPr>
            <a:endParaRPr lang="en-US"/>
          </a:p>
        </c:txPr>
        <c:crossAx val="100638720"/>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400">
          <a:latin typeface="Arial" pitchFamily="34" charset="0"/>
          <a:cs typeface="Arial"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a:pPr>
            <a:r>
              <a:rPr lang="id-ID" dirty="0"/>
              <a:t>Kepatuhan Petugas Kesehatan dalam Melakukan Kebersihan Tangan dgn Metode 6 Langkah dan 5 Momen </a:t>
            </a:r>
            <a:endParaRPr lang="id-ID" dirty="0" smtClean="0"/>
          </a:p>
          <a:p>
            <a:pPr>
              <a:defRPr/>
            </a:pPr>
            <a:r>
              <a:rPr lang="id-ID" dirty="0" smtClean="0"/>
              <a:t>Jan-Mei </a:t>
            </a:r>
            <a:r>
              <a:rPr lang="id-ID" dirty="0"/>
              <a:t>2015</a:t>
            </a:r>
          </a:p>
        </c:rich>
      </c:tx>
      <c:layout>
        <c:manualLayout>
          <c:xMode val="edge"/>
          <c:yMode val="edge"/>
          <c:x val="0.19758333333333311"/>
          <c:y val="3.2407407407407815E-2"/>
        </c:manualLayout>
      </c:layout>
    </c:title>
    <c:plotArea>
      <c:layout>
        <c:manualLayout>
          <c:layoutTarget val="inner"/>
          <c:xMode val="edge"/>
          <c:yMode val="edge"/>
          <c:x val="0.29003747176463224"/>
          <c:y val="0.22599168424919411"/>
          <c:w val="0.70996252823536665"/>
          <c:h val="0.54946390096760045"/>
        </c:manualLayout>
      </c:layout>
      <c:lineChart>
        <c:grouping val="standard"/>
        <c:ser>
          <c:idx val="0"/>
          <c:order val="0"/>
          <c:tx>
            <c:strRef>
              <c:f>Sheet1!$A$434</c:f>
              <c:strCache>
                <c:ptCount val="1"/>
                <c:pt idx="0">
                  <c:v>Standar</c:v>
                </c:pt>
              </c:strCache>
            </c:strRef>
          </c:tx>
          <c:cat>
            <c:strRef>
              <c:f>Sheet1!$B$433:$F$433</c:f>
              <c:strCache>
                <c:ptCount val="5"/>
                <c:pt idx="0">
                  <c:v>Jan</c:v>
                </c:pt>
                <c:pt idx="1">
                  <c:v>Feb</c:v>
                </c:pt>
                <c:pt idx="2">
                  <c:v>Mar</c:v>
                </c:pt>
                <c:pt idx="3">
                  <c:v>Apr</c:v>
                </c:pt>
                <c:pt idx="4">
                  <c:v>Mei</c:v>
                </c:pt>
              </c:strCache>
            </c:strRef>
          </c:cat>
          <c:val>
            <c:numRef>
              <c:f>Sheet1!$B$434:$F$434</c:f>
              <c:numCache>
                <c:formatCode>General</c:formatCode>
                <c:ptCount val="5"/>
                <c:pt idx="0">
                  <c:v>100</c:v>
                </c:pt>
                <c:pt idx="1">
                  <c:v>100</c:v>
                </c:pt>
                <c:pt idx="2">
                  <c:v>100</c:v>
                </c:pt>
                <c:pt idx="3">
                  <c:v>100</c:v>
                </c:pt>
                <c:pt idx="4">
                  <c:v>100</c:v>
                </c:pt>
              </c:numCache>
            </c:numRef>
          </c:val>
        </c:ser>
        <c:ser>
          <c:idx val="1"/>
          <c:order val="1"/>
          <c:tx>
            <c:strRef>
              <c:f>Sheet1!$A$435</c:f>
              <c:strCache>
                <c:ptCount val="1"/>
                <c:pt idx="0">
                  <c:v>Capaian</c:v>
                </c:pt>
              </c:strCache>
            </c:strRef>
          </c:tx>
          <c:cat>
            <c:strRef>
              <c:f>Sheet1!$B$433:$F$433</c:f>
              <c:strCache>
                <c:ptCount val="5"/>
                <c:pt idx="0">
                  <c:v>Jan</c:v>
                </c:pt>
                <c:pt idx="1">
                  <c:v>Feb</c:v>
                </c:pt>
                <c:pt idx="2">
                  <c:v>Mar</c:v>
                </c:pt>
                <c:pt idx="3">
                  <c:v>Apr</c:v>
                </c:pt>
                <c:pt idx="4">
                  <c:v>Mei</c:v>
                </c:pt>
              </c:strCache>
            </c:strRef>
          </c:cat>
          <c:val>
            <c:numRef>
              <c:f>Sheet1!$B$435:$F$435</c:f>
              <c:numCache>
                <c:formatCode>General</c:formatCode>
                <c:ptCount val="5"/>
                <c:pt idx="0">
                  <c:v>48.9</c:v>
                </c:pt>
                <c:pt idx="1">
                  <c:v>55.5</c:v>
                </c:pt>
                <c:pt idx="2">
                  <c:v>56.3</c:v>
                </c:pt>
                <c:pt idx="3">
                  <c:v>78.400000000000006</c:v>
                </c:pt>
                <c:pt idx="4">
                  <c:v>82.210000000000022</c:v>
                </c:pt>
              </c:numCache>
            </c:numRef>
          </c:val>
        </c:ser>
        <c:marker val="1"/>
        <c:axId val="98077696"/>
        <c:axId val="107512576"/>
      </c:lineChart>
      <c:catAx>
        <c:axId val="98077696"/>
        <c:scaling>
          <c:orientation val="minMax"/>
        </c:scaling>
        <c:axPos val="b"/>
        <c:majorTickMark val="none"/>
        <c:tickLblPos val="nextTo"/>
        <c:crossAx val="107512576"/>
        <c:crosses val="autoZero"/>
        <c:auto val="1"/>
        <c:lblAlgn val="ctr"/>
        <c:lblOffset val="100"/>
      </c:catAx>
      <c:valAx>
        <c:axId val="107512576"/>
        <c:scaling>
          <c:orientation val="minMax"/>
        </c:scaling>
        <c:axPos val="l"/>
        <c:majorGridlines/>
        <c:title>
          <c:tx>
            <c:rich>
              <a:bodyPr/>
              <a:lstStyle/>
              <a:p>
                <a:pPr>
                  <a:defRPr sz="2000"/>
                </a:pPr>
                <a:r>
                  <a:rPr lang="id-ID" sz="2000" dirty="0"/>
                  <a:t>%</a:t>
                </a:r>
              </a:p>
            </c:rich>
          </c:tx>
          <c:layout>
            <c:manualLayout>
              <c:xMode val="edge"/>
              <c:yMode val="edge"/>
              <c:x val="5.0047043288595217E-2"/>
              <c:y val="0.45193696869981032"/>
            </c:manualLayout>
          </c:layout>
        </c:title>
        <c:numFmt formatCode="General" sourceLinked="1"/>
        <c:majorTickMark val="none"/>
        <c:tickLblPos val="nextTo"/>
        <c:crossAx val="98077696"/>
        <c:crosses val="autoZero"/>
        <c:crossBetween val="between"/>
      </c:valAx>
      <c:dTable>
        <c:showHorzBorder val="1"/>
        <c:showVertBorder val="1"/>
        <c:showOutline val="1"/>
        <c:showKeys val="1"/>
        <c:txPr>
          <a:bodyPr/>
          <a:lstStyle/>
          <a:p>
            <a:pPr rtl="0">
              <a:defRPr sz="1400"/>
            </a:pPr>
            <a:endParaRPr lang="en-US"/>
          </a:p>
        </c:txPr>
      </c:dTable>
    </c:plotArea>
    <c:plotVisOnly val="1"/>
    <c:dispBlanksAs val="gap"/>
  </c:chart>
  <c:txPr>
    <a:bodyPr/>
    <a:lstStyle/>
    <a:p>
      <a:pPr>
        <a:defRPr sz="12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id-ID" dirty="0"/>
              <a:t>Angka Kepatuhan Hand </a:t>
            </a:r>
            <a:r>
              <a:rPr lang="id-ID" dirty="0" smtClean="0"/>
              <a:t>Hygien </a:t>
            </a:r>
            <a:r>
              <a:rPr lang="id-ID" dirty="0"/>
              <a:t>Bedasarkan Profesi Jan - Mei 2015</a:t>
            </a:r>
          </a:p>
        </c:rich>
      </c:tx>
      <c:layout/>
    </c:title>
    <c:plotArea>
      <c:layout/>
      <c:lineChart>
        <c:grouping val="standard"/>
        <c:ser>
          <c:idx val="0"/>
          <c:order val="0"/>
          <c:tx>
            <c:strRef>
              <c:f>Sheet1!$J$434</c:f>
              <c:strCache>
                <c:ptCount val="1"/>
                <c:pt idx="0">
                  <c:v>Spesialis</c:v>
                </c:pt>
              </c:strCache>
            </c:strRef>
          </c:tx>
          <c:cat>
            <c:strRef>
              <c:f>Sheet1!$K$433:$O$433</c:f>
              <c:strCache>
                <c:ptCount val="5"/>
                <c:pt idx="0">
                  <c:v>Jan</c:v>
                </c:pt>
                <c:pt idx="1">
                  <c:v>Feb</c:v>
                </c:pt>
                <c:pt idx="2">
                  <c:v>Mar</c:v>
                </c:pt>
                <c:pt idx="3">
                  <c:v>Apr</c:v>
                </c:pt>
                <c:pt idx="4">
                  <c:v>Mei</c:v>
                </c:pt>
              </c:strCache>
            </c:strRef>
          </c:cat>
          <c:val>
            <c:numRef>
              <c:f>Sheet1!$K$434:$O$434</c:f>
              <c:numCache>
                <c:formatCode>General</c:formatCode>
                <c:ptCount val="5"/>
                <c:pt idx="0">
                  <c:v>58.7</c:v>
                </c:pt>
                <c:pt idx="1">
                  <c:v>60.2</c:v>
                </c:pt>
                <c:pt idx="2">
                  <c:v>56.5</c:v>
                </c:pt>
                <c:pt idx="3">
                  <c:v>74.099999999999994</c:v>
                </c:pt>
                <c:pt idx="4">
                  <c:v>82.2</c:v>
                </c:pt>
              </c:numCache>
            </c:numRef>
          </c:val>
        </c:ser>
        <c:ser>
          <c:idx val="1"/>
          <c:order val="1"/>
          <c:tx>
            <c:strRef>
              <c:f>Sheet1!$J$435</c:f>
              <c:strCache>
                <c:ptCount val="1"/>
                <c:pt idx="0">
                  <c:v>PPDS</c:v>
                </c:pt>
              </c:strCache>
            </c:strRef>
          </c:tx>
          <c:cat>
            <c:strRef>
              <c:f>Sheet1!$K$433:$O$433</c:f>
              <c:strCache>
                <c:ptCount val="5"/>
                <c:pt idx="0">
                  <c:v>Jan</c:v>
                </c:pt>
                <c:pt idx="1">
                  <c:v>Feb</c:v>
                </c:pt>
                <c:pt idx="2">
                  <c:v>Mar</c:v>
                </c:pt>
                <c:pt idx="3">
                  <c:v>Apr</c:v>
                </c:pt>
                <c:pt idx="4">
                  <c:v>Mei</c:v>
                </c:pt>
              </c:strCache>
            </c:strRef>
          </c:cat>
          <c:val>
            <c:numRef>
              <c:f>Sheet1!$K$435:$O$435</c:f>
              <c:numCache>
                <c:formatCode>General</c:formatCode>
                <c:ptCount val="5"/>
                <c:pt idx="0">
                  <c:v>37.700000000000003</c:v>
                </c:pt>
                <c:pt idx="1">
                  <c:v>41.3</c:v>
                </c:pt>
                <c:pt idx="2">
                  <c:v>49.5</c:v>
                </c:pt>
                <c:pt idx="3">
                  <c:v>67.3</c:v>
                </c:pt>
                <c:pt idx="4">
                  <c:v>80.7</c:v>
                </c:pt>
              </c:numCache>
            </c:numRef>
          </c:val>
        </c:ser>
        <c:ser>
          <c:idx val="2"/>
          <c:order val="2"/>
          <c:tx>
            <c:strRef>
              <c:f>Sheet1!$J$436</c:f>
              <c:strCache>
                <c:ptCount val="1"/>
                <c:pt idx="0">
                  <c:v>Perawat</c:v>
                </c:pt>
              </c:strCache>
            </c:strRef>
          </c:tx>
          <c:cat>
            <c:strRef>
              <c:f>Sheet1!$K$433:$O$433</c:f>
              <c:strCache>
                <c:ptCount val="5"/>
                <c:pt idx="0">
                  <c:v>Jan</c:v>
                </c:pt>
                <c:pt idx="1">
                  <c:v>Feb</c:v>
                </c:pt>
                <c:pt idx="2">
                  <c:v>Mar</c:v>
                </c:pt>
                <c:pt idx="3">
                  <c:v>Apr</c:v>
                </c:pt>
                <c:pt idx="4">
                  <c:v>Mei</c:v>
                </c:pt>
              </c:strCache>
            </c:strRef>
          </c:cat>
          <c:val>
            <c:numRef>
              <c:f>Sheet1!$K$436:$O$436</c:f>
              <c:numCache>
                <c:formatCode>General</c:formatCode>
                <c:ptCount val="5"/>
                <c:pt idx="0">
                  <c:v>56.9</c:v>
                </c:pt>
                <c:pt idx="1">
                  <c:v>65.7</c:v>
                </c:pt>
                <c:pt idx="2">
                  <c:v>62.8</c:v>
                </c:pt>
                <c:pt idx="3">
                  <c:v>92.2</c:v>
                </c:pt>
                <c:pt idx="4">
                  <c:v>85</c:v>
                </c:pt>
              </c:numCache>
            </c:numRef>
          </c:val>
        </c:ser>
        <c:marker val="1"/>
        <c:axId val="107651840"/>
        <c:axId val="107653376"/>
      </c:lineChart>
      <c:catAx>
        <c:axId val="107651840"/>
        <c:scaling>
          <c:orientation val="minMax"/>
        </c:scaling>
        <c:axPos val="b"/>
        <c:majorTickMark val="none"/>
        <c:tickLblPos val="nextTo"/>
        <c:crossAx val="107653376"/>
        <c:crosses val="autoZero"/>
        <c:auto val="1"/>
        <c:lblAlgn val="ctr"/>
        <c:lblOffset val="100"/>
      </c:catAx>
      <c:valAx>
        <c:axId val="107653376"/>
        <c:scaling>
          <c:orientation val="minMax"/>
        </c:scaling>
        <c:axPos val="l"/>
        <c:majorGridlines/>
        <c:title>
          <c:tx>
            <c:rich>
              <a:bodyPr/>
              <a:lstStyle/>
              <a:p>
                <a:pPr>
                  <a:defRPr sz="2000"/>
                </a:pPr>
                <a:r>
                  <a:rPr lang="id-ID" sz="2000" dirty="0" smtClean="0"/>
                  <a:t>%</a:t>
                </a:r>
                <a:endParaRPr lang="id-ID" sz="2000" dirty="0"/>
              </a:p>
            </c:rich>
          </c:tx>
          <c:layout/>
        </c:title>
        <c:numFmt formatCode="General" sourceLinked="1"/>
        <c:majorTickMark val="none"/>
        <c:tickLblPos val="nextTo"/>
        <c:crossAx val="107651840"/>
        <c:crosses val="autoZero"/>
        <c:crossBetween val="between"/>
      </c:valAx>
      <c:dTable>
        <c:showHorzBorder val="1"/>
        <c:showVertBorder val="1"/>
        <c:showOutline val="1"/>
        <c:showKeys val="1"/>
      </c:dTable>
    </c:plotArea>
    <c:plotVisOnly val="1"/>
    <c:dispBlanksAs val="gap"/>
  </c:chart>
  <c:txPr>
    <a:bodyPr/>
    <a:lstStyle/>
    <a:p>
      <a:pPr>
        <a:defRPr sz="14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latin typeface="Arial" pitchFamily="34" charset="0"/>
                <a:cs typeface="Arial" pitchFamily="34" charset="0"/>
              </a:defRPr>
            </a:pPr>
            <a:r>
              <a:rPr lang="id-ID" dirty="0">
                <a:latin typeface="Arial" pitchFamily="34" charset="0"/>
                <a:cs typeface="Arial" pitchFamily="34" charset="0"/>
              </a:rPr>
              <a:t>Kepatuhan Memasang Gelang Risiko Jatuh </a:t>
            </a:r>
          </a:p>
          <a:p>
            <a:pPr>
              <a:defRPr lang="en-AU">
                <a:latin typeface="Arial" pitchFamily="34" charset="0"/>
                <a:cs typeface="Arial" pitchFamily="34" charset="0"/>
              </a:defRPr>
            </a:pPr>
            <a:r>
              <a:rPr lang="id-ID" dirty="0">
                <a:latin typeface="Arial" pitchFamily="34" charset="0"/>
                <a:cs typeface="Arial" pitchFamily="34" charset="0"/>
              </a:rPr>
              <a:t>Jan-Mei 2015</a:t>
            </a:r>
          </a:p>
        </c:rich>
      </c:tx>
      <c:layout>
        <c:manualLayout>
          <c:xMode val="edge"/>
          <c:yMode val="edge"/>
          <c:x val="0.18088984981255204"/>
          <c:y val="2.2000429276668813E-4"/>
        </c:manualLayout>
      </c:layout>
    </c:title>
    <c:plotArea>
      <c:layout>
        <c:manualLayout>
          <c:layoutTarget val="inner"/>
          <c:xMode val="edge"/>
          <c:yMode val="edge"/>
          <c:x val="0.15531608092466423"/>
          <c:y val="0.23027240404266641"/>
          <c:w val="0.84468391907533591"/>
          <c:h val="0.50035928590759349"/>
        </c:manualLayout>
      </c:layout>
      <c:lineChart>
        <c:grouping val="standard"/>
        <c:ser>
          <c:idx val="0"/>
          <c:order val="0"/>
          <c:tx>
            <c:strRef>
              <c:f>Sheet1!$A$452</c:f>
              <c:strCache>
                <c:ptCount val="1"/>
                <c:pt idx="0">
                  <c:v>Standar</c:v>
                </c:pt>
              </c:strCache>
            </c:strRef>
          </c:tx>
          <c:cat>
            <c:strRef>
              <c:f>Sheet1!$B$451:$F$451</c:f>
              <c:strCache>
                <c:ptCount val="5"/>
                <c:pt idx="0">
                  <c:v>Jan</c:v>
                </c:pt>
                <c:pt idx="1">
                  <c:v>Feb</c:v>
                </c:pt>
                <c:pt idx="2">
                  <c:v>Mar</c:v>
                </c:pt>
                <c:pt idx="3">
                  <c:v>Apr</c:v>
                </c:pt>
                <c:pt idx="4">
                  <c:v>Mei</c:v>
                </c:pt>
              </c:strCache>
            </c:strRef>
          </c:cat>
          <c:val>
            <c:numRef>
              <c:f>Sheet1!$B$452:$F$452</c:f>
              <c:numCache>
                <c:formatCode>General</c:formatCode>
                <c:ptCount val="5"/>
                <c:pt idx="0">
                  <c:v>100</c:v>
                </c:pt>
                <c:pt idx="1">
                  <c:v>100</c:v>
                </c:pt>
                <c:pt idx="2">
                  <c:v>100</c:v>
                </c:pt>
                <c:pt idx="3">
                  <c:v>100</c:v>
                </c:pt>
                <c:pt idx="4">
                  <c:v>100</c:v>
                </c:pt>
              </c:numCache>
            </c:numRef>
          </c:val>
        </c:ser>
        <c:ser>
          <c:idx val="1"/>
          <c:order val="1"/>
          <c:tx>
            <c:strRef>
              <c:f>Sheet1!$A$453</c:f>
              <c:strCache>
                <c:ptCount val="1"/>
                <c:pt idx="0">
                  <c:v>Capaian</c:v>
                </c:pt>
              </c:strCache>
            </c:strRef>
          </c:tx>
          <c:cat>
            <c:strRef>
              <c:f>Sheet1!$B$451:$F$451</c:f>
              <c:strCache>
                <c:ptCount val="5"/>
                <c:pt idx="0">
                  <c:v>Jan</c:v>
                </c:pt>
                <c:pt idx="1">
                  <c:v>Feb</c:v>
                </c:pt>
                <c:pt idx="2">
                  <c:v>Mar</c:v>
                </c:pt>
                <c:pt idx="3">
                  <c:v>Apr</c:v>
                </c:pt>
                <c:pt idx="4">
                  <c:v>Mei</c:v>
                </c:pt>
              </c:strCache>
            </c:strRef>
          </c:cat>
          <c:val>
            <c:numRef>
              <c:f>Sheet1!$B$453:$F$453</c:f>
              <c:numCache>
                <c:formatCode>General</c:formatCode>
                <c:ptCount val="5"/>
                <c:pt idx="0">
                  <c:v>64.97</c:v>
                </c:pt>
                <c:pt idx="1">
                  <c:v>81.02</c:v>
                </c:pt>
                <c:pt idx="2">
                  <c:v>82.7</c:v>
                </c:pt>
                <c:pt idx="3">
                  <c:v>85.4</c:v>
                </c:pt>
                <c:pt idx="4">
                  <c:v>92.11999999999999</c:v>
                </c:pt>
              </c:numCache>
            </c:numRef>
          </c:val>
        </c:ser>
        <c:marker val="1"/>
        <c:axId val="100792576"/>
        <c:axId val="100802560"/>
      </c:lineChart>
      <c:catAx>
        <c:axId val="100792576"/>
        <c:scaling>
          <c:orientation val="minMax"/>
        </c:scaling>
        <c:axPos val="b"/>
        <c:majorTickMark val="none"/>
        <c:tickLblPos val="nextTo"/>
        <c:txPr>
          <a:bodyPr/>
          <a:lstStyle/>
          <a:p>
            <a:pPr>
              <a:defRPr lang="en-AU"/>
            </a:pPr>
            <a:endParaRPr lang="en-US"/>
          </a:p>
        </c:txPr>
        <c:crossAx val="100802560"/>
        <c:crosses val="autoZero"/>
        <c:auto val="1"/>
        <c:lblAlgn val="ctr"/>
        <c:lblOffset val="100"/>
      </c:catAx>
      <c:valAx>
        <c:axId val="100802560"/>
        <c:scaling>
          <c:orientation val="minMax"/>
        </c:scaling>
        <c:axPos val="l"/>
        <c:majorGridlines/>
        <c:title>
          <c:tx>
            <c:rich>
              <a:bodyPr/>
              <a:lstStyle/>
              <a:p>
                <a:pPr>
                  <a:defRPr lang="en-AU" sz="2000"/>
                </a:pPr>
                <a:r>
                  <a:rPr lang="id-ID" sz="2000"/>
                  <a:t>%</a:t>
                </a:r>
              </a:p>
            </c:rich>
          </c:tx>
          <c:layout>
            <c:manualLayout>
              <c:xMode val="edge"/>
              <c:yMode val="edge"/>
              <c:x val="2.8331242094225582E-2"/>
              <c:y val="0.42707056001941379"/>
            </c:manualLayout>
          </c:layout>
        </c:title>
        <c:numFmt formatCode="General" sourceLinked="1"/>
        <c:majorTickMark val="none"/>
        <c:tickLblPos val="nextTo"/>
        <c:txPr>
          <a:bodyPr/>
          <a:lstStyle/>
          <a:p>
            <a:pPr>
              <a:defRPr lang="en-AU"/>
            </a:pPr>
            <a:endParaRPr lang="en-US"/>
          </a:p>
        </c:txPr>
        <c:crossAx val="100792576"/>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a:t>Pasien Stroke Ischemic atau Haemorragic yang Telah Dikaji Untuk Mendapatkan Pelayanan Rehabilitasi Jan-Mei 2015</a:t>
            </a:r>
          </a:p>
        </c:rich>
      </c:tx>
      <c:layout>
        <c:manualLayout>
          <c:xMode val="edge"/>
          <c:yMode val="edge"/>
          <c:x val="0.16256298205334144"/>
          <c:y val="0"/>
        </c:manualLayout>
      </c:layout>
    </c:title>
    <c:plotArea>
      <c:layout/>
      <c:lineChart>
        <c:grouping val="standard"/>
        <c:ser>
          <c:idx val="0"/>
          <c:order val="0"/>
          <c:tx>
            <c:strRef>
              <c:f>Sheet1!$A$5</c:f>
              <c:strCache>
                <c:ptCount val="1"/>
                <c:pt idx="0">
                  <c:v>Standar</c:v>
                </c:pt>
              </c:strCache>
            </c:strRef>
          </c:tx>
          <c:cat>
            <c:strRef>
              <c:f>Sheet1!$B$4:$F$4</c:f>
              <c:strCache>
                <c:ptCount val="5"/>
                <c:pt idx="0">
                  <c:v>Jan</c:v>
                </c:pt>
                <c:pt idx="1">
                  <c:v>Feb</c:v>
                </c:pt>
                <c:pt idx="2">
                  <c:v>Mar</c:v>
                </c:pt>
                <c:pt idx="3">
                  <c:v>Apr</c:v>
                </c:pt>
                <c:pt idx="4">
                  <c:v>Mei</c:v>
                </c:pt>
              </c:strCache>
            </c:strRef>
          </c:cat>
          <c:val>
            <c:numRef>
              <c:f>Sheet1!$B$5:$F$5</c:f>
              <c:numCache>
                <c:formatCode>General</c:formatCode>
                <c:ptCount val="5"/>
                <c:pt idx="0">
                  <c:v>100</c:v>
                </c:pt>
                <c:pt idx="1">
                  <c:v>100</c:v>
                </c:pt>
                <c:pt idx="2">
                  <c:v>100</c:v>
                </c:pt>
                <c:pt idx="3">
                  <c:v>100</c:v>
                </c:pt>
                <c:pt idx="4">
                  <c:v>100</c:v>
                </c:pt>
              </c:numCache>
            </c:numRef>
          </c:val>
        </c:ser>
        <c:ser>
          <c:idx val="1"/>
          <c:order val="1"/>
          <c:tx>
            <c:strRef>
              <c:f>Sheet1!$A$6</c:f>
              <c:strCache>
                <c:ptCount val="1"/>
                <c:pt idx="0">
                  <c:v>Capaian</c:v>
                </c:pt>
              </c:strCache>
            </c:strRef>
          </c:tx>
          <c:cat>
            <c:strRef>
              <c:f>Sheet1!$B$4:$F$4</c:f>
              <c:strCache>
                <c:ptCount val="5"/>
                <c:pt idx="0">
                  <c:v>Jan</c:v>
                </c:pt>
                <c:pt idx="1">
                  <c:v>Feb</c:v>
                </c:pt>
                <c:pt idx="2">
                  <c:v>Mar</c:v>
                </c:pt>
                <c:pt idx="3">
                  <c:v>Apr</c:v>
                </c:pt>
                <c:pt idx="4">
                  <c:v>Mei</c:v>
                </c:pt>
              </c:strCache>
            </c:strRef>
          </c:cat>
          <c:val>
            <c:numRef>
              <c:f>Sheet1!$B$6:$F$6</c:f>
              <c:numCache>
                <c:formatCode>General</c:formatCode>
                <c:ptCount val="5"/>
                <c:pt idx="0">
                  <c:v>84</c:v>
                </c:pt>
                <c:pt idx="1">
                  <c:v>100</c:v>
                </c:pt>
                <c:pt idx="2">
                  <c:v>100</c:v>
                </c:pt>
                <c:pt idx="3">
                  <c:v>100</c:v>
                </c:pt>
                <c:pt idx="4">
                  <c:v>100</c:v>
                </c:pt>
              </c:numCache>
            </c:numRef>
          </c:val>
        </c:ser>
        <c:marker val="1"/>
        <c:axId val="100911360"/>
        <c:axId val="100917248"/>
      </c:lineChart>
      <c:catAx>
        <c:axId val="100911360"/>
        <c:scaling>
          <c:orientation val="minMax"/>
        </c:scaling>
        <c:axPos val="b"/>
        <c:majorTickMark val="none"/>
        <c:tickLblPos val="nextTo"/>
        <c:txPr>
          <a:bodyPr/>
          <a:lstStyle/>
          <a:p>
            <a:pPr>
              <a:defRPr lang="en-AU"/>
            </a:pPr>
            <a:endParaRPr lang="en-US"/>
          </a:p>
        </c:txPr>
        <c:crossAx val="100917248"/>
        <c:crosses val="autoZero"/>
        <c:auto val="1"/>
        <c:lblAlgn val="ctr"/>
        <c:lblOffset val="100"/>
      </c:catAx>
      <c:valAx>
        <c:axId val="100917248"/>
        <c:scaling>
          <c:orientation val="minMax"/>
        </c:scaling>
        <c:axPos val="l"/>
        <c:majorGridlines/>
        <c:title>
          <c:tx>
            <c:rich>
              <a:bodyPr/>
              <a:lstStyle/>
              <a:p>
                <a:pPr>
                  <a:defRPr lang="en-AU" sz="2000"/>
                </a:pPr>
                <a:r>
                  <a:rPr lang="id-ID" sz="2000"/>
                  <a:t>%</a:t>
                </a:r>
              </a:p>
            </c:rich>
          </c:tx>
          <c:layout>
            <c:manualLayout>
              <c:xMode val="edge"/>
              <c:yMode val="edge"/>
              <c:x val="3.061203260619141E-2"/>
              <c:y val="0.49802417125715726"/>
            </c:manualLayout>
          </c:layout>
        </c:title>
        <c:numFmt formatCode="General" sourceLinked="1"/>
        <c:majorTickMark val="none"/>
        <c:tickLblPos val="nextTo"/>
        <c:txPr>
          <a:bodyPr/>
          <a:lstStyle/>
          <a:p>
            <a:pPr>
              <a:defRPr lang="en-AU"/>
            </a:pPr>
            <a:endParaRPr lang="en-US"/>
          </a:p>
        </c:txPr>
        <c:crossAx val="100911360"/>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lang="en-AU"/>
            </a:pPr>
            <a:r>
              <a:rPr lang="id-ID" dirty="0"/>
              <a:t>Waktu Tunggu Hasil Pelayanan Laboratorium PK Cyto &lt;120 Menit </a:t>
            </a:r>
            <a:r>
              <a:rPr lang="id-ID" dirty="0" smtClean="0"/>
              <a:t>Jan-Mei </a:t>
            </a:r>
            <a:r>
              <a:rPr lang="id-ID" dirty="0"/>
              <a:t>2015</a:t>
            </a:r>
          </a:p>
        </c:rich>
      </c:tx>
      <c:layout>
        <c:manualLayout>
          <c:xMode val="edge"/>
          <c:yMode val="edge"/>
          <c:x val="0.17810835973500141"/>
          <c:y val="1.418445118185576E-2"/>
        </c:manualLayout>
      </c:layout>
    </c:title>
    <c:plotArea>
      <c:layout>
        <c:manualLayout>
          <c:layoutTarget val="inner"/>
          <c:xMode val="edge"/>
          <c:yMode val="edge"/>
          <c:x val="0.20140266841644794"/>
          <c:y val="0.24772756466734636"/>
          <c:w val="0.75693066491688565"/>
          <c:h val="0.50259356941354327"/>
        </c:manualLayout>
      </c:layout>
      <c:lineChart>
        <c:grouping val="standard"/>
        <c:ser>
          <c:idx val="0"/>
          <c:order val="0"/>
          <c:tx>
            <c:strRef>
              <c:f>Sheet1!$A$23</c:f>
              <c:strCache>
                <c:ptCount val="1"/>
                <c:pt idx="0">
                  <c:v>Standar</c:v>
                </c:pt>
              </c:strCache>
            </c:strRef>
          </c:tx>
          <c:cat>
            <c:strRef>
              <c:f>Sheet1!$B$22:$F$22</c:f>
              <c:strCache>
                <c:ptCount val="5"/>
                <c:pt idx="0">
                  <c:v>Jan</c:v>
                </c:pt>
                <c:pt idx="1">
                  <c:v>Feb</c:v>
                </c:pt>
                <c:pt idx="2">
                  <c:v>Mar</c:v>
                </c:pt>
                <c:pt idx="3">
                  <c:v>Apr</c:v>
                </c:pt>
                <c:pt idx="4">
                  <c:v>Mei</c:v>
                </c:pt>
              </c:strCache>
            </c:strRef>
          </c:cat>
          <c:val>
            <c:numRef>
              <c:f>Sheet1!$B$23:$F$23</c:f>
              <c:numCache>
                <c:formatCode>_(* #,##0.00_);_(* \(#,##0.00\);_(* "-"_);_(@_)</c:formatCode>
                <c:ptCount val="5"/>
                <c:pt idx="0">
                  <c:v>100</c:v>
                </c:pt>
                <c:pt idx="1">
                  <c:v>100</c:v>
                </c:pt>
                <c:pt idx="2">
                  <c:v>100</c:v>
                </c:pt>
                <c:pt idx="3">
                  <c:v>100</c:v>
                </c:pt>
                <c:pt idx="4">
                  <c:v>100</c:v>
                </c:pt>
              </c:numCache>
            </c:numRef>
          </c:val>
        </c:ser>
        <c:ser>
          <c:idx val="1"/>
          <c:order val="1"/>
          <c:tx>
            <c:strRef>
              <c:f>Sheet1!$A$24</c:f>
              <c:strCache>
                <c:ptCount val="1"/>
                <c:pt idx="0">
                  <c:v>Capaian</c:v>
                </c:pt>
              </c:strCache>
            </c:strRef>
          </c:tx>
          <c:cat>
            <c:strRef>
              <c:f>Sheet1!$B$22:$F$22</c:f>
              <c:strCache>
                <c:ptCount val="5"/>
                <c:pt idx="0">
                  <c:v>Jan</c:v>
                </c:pt>
                <c:pt idx="1">
                  <c:v>Feb</c:v>
                </c:pt>
                <c:pt idx="2">
                  <c:v>Mar</c:v>
                </c:pt>
                <c:pt idx="3">
                  <c:v>Apr</c:v>
                </c:pt>
                <c:pt idx="4">
                  <c:v>Mei</c:v>
                </c:pt>
              </c:strCache>
            </c:strRef>
          </c:cat>
          <c:val>
            <c:numRef>
              <c:f>Sheet1!$B$24:$F$24</c:f>
              <c:numCache>
                <c:formatCode>_(* #,##0.00_);_(* \(#,##0.00\);_(* "-"_);_(@_)</c:formatCode>
                <c:ptCount val="5"/>
                <c:pt idx="0">
                  <c:v>86.38</c:v>
                </c:pt>
                <c:pt idx="1">
                  <c:v>85.81</c:v>
                </c:pt>
                <c:pt idx="2">
                  <c:v>87.679999999999978</c:v>
                </c:pt>
                <c:pt idx="3">
                  <c:v>87.61999999999999</c:v>
                </c:pt>
                <c:pt idx="4">
                  <c:v>88.910000000000025</c:v>
                </c:pt>
              </c:numCache>
            </c:numRef>
          </c:val>
        </c:ser>
        <c:marker val="1"/>
        <c:axId val="100978048"/>
        <c:axId val="100979840"/>
      </c:lineChart>
      <c:catAx>
        <c:axId val="100978048"/>
        <c:scaling>
          <c:orientation val="minMax"/>
        </c:scaling>
        <c:axPos val="b"/>
        <c:majorTickMark val="none"/>
        <c:tickLblPos val="nextTo"/>
        <c:txPr>
          <a:bodyPr/>
          <a:lstStyle/>
          <a:p>
            <a:pPr>
              <a:defRPr lang="en-AU"/>
            </a:pPr>
            <a:endParaRPr lang="en-US"/>
          </a:p>
        </c:txPr>
        <c:crossAx val="100979840"/>
        <c:crosses val="autoZero"/>
        <c:auto val="1"/>
        <c:lblAlgn val="ctr"/>
        <c:lblOffset val="100"/>
      </c:catAx>
      <c:valAx>
        <c:axId val="100979840"/>
        <c:scaling>
          <c:orientation val="minMax"/>
        </c:scaling>
        <c:axPos val="l"/>
        <c:majorGridlines/>
        <c:title>
          <c:tx>
            <c:rich>
              <a:bodyPr/>
              <a:lstStyle/>
              <a:p>
                <a:pPr>
                  <a:defRPr lang="en-AU" sz="2000"/>
                </a:pPr>
                <a:r>
                  <a:rPr lang="id-ID" sz="2000" dirty="0"/>
                  <a:t>%</a:t>
                </a:r>
              </a:p>
            </c:rich>
          </c:tx>
          <c:layout>
            <c:manualLayout>
              <c:xMode val="edge"/>
              <c:yMode val="edge"/>
              <c:x val="2.5365173201517679E-2"/>
              <c:y val="0.41539164322475508"/>
            </c:manualLayout>
          </c:layout>
        </c:title>
        <c:numFmt formatCode="_(* #,##0.00_);_(* \(#,##0.00\);_(* &quot;-&quot;_);_(@_)" sourceLinked="1"/>
        <c:majorTickMark val="none"/>
        <c:tickLblPos val="nextTo"/>
        <c:txPr>
          <a:bodyPr/>
          <a:lstStyle/>
          <a:p>
            <a:pPr>
              <a:defRPr lang="en-AU"/>
            </a:pPr>
            <a:endParaRPr lang="en-US"/>
          </a:p>
        </c:txPr>
        <c:crossAx val="100978048"/>
        <c:crosses val="autoZero"/>
        <c:crossBetween val="between"/>
      </c:valAx>
      <c:dTable>
        <c:showHorzBorder val="1"/>
        <c:showVertBorder val="1"/>
        <c:showOutline val="1"/>
        <c:showKeys val="1"/>
        <c:txPr>
          <a:bodyPr/>
          <a:lstStyle/>
          <a:p>
            <a:pPr rtl="0">
              <a:defRPr lang="en-AU"/>
            </a:pPr>
            <a:endParaRPr lang="en-US"/>
          </a:p>
        </c:txPr>
      </c:dTable>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0B5C3B-009A-4E7D-BA1C-F423B8A2F3F0}" type="datetimeFigureOut">
              <a:rPr lang="id-ID" smtClean="0"/>
              <a:pPr/>
              <a:t>23/06/2015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4D08F-0C87-44C8-B1E5-D90C630EBA09}"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ISKP.1.</a:t>
            </a:r>
            <a:r>
              <a:rPr lang="id-ID" baseline="0" dirty="0" smtClean="0"/>
              <a:t> Lambatnya capaian cakupan pemasangan gelang identitas dari januari 78% sampai april 82% oleh karena kurang optimalnya monitoring dan evaluasi. Dengan FOCUS PDCA aplikasi optimalisasi kebijakan dan SPO pada akhir mei cakupan mencapai 96%. Tidak tercapainya 100% oleh karena budaya penolakan dan pelepasan gelang oleh pasien.</a:t>
            </a:r>
          </a:p>
          <a:p>
            <a:r>
              <a:rPr lang="id-ID" baseline="0" dirty="0" smtClean="0"/>
              <a:t>ISKP.2. Lambat meningkatnya cakupan kepatuhan DPJP menandatangani konfirmasi Read Back dari Januari 60% -April 65%. karena belum terbiasanya DPJP. Dan kurangnya monitoring. Dengan FOCUS PDCA membangun komitmen terus menerus DPJP dan guru besar terlihat ada kenaikan cakupan pada bulan mei 83% walaupun belum mencapai target.</a:t>
            </a:r>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IAK 6.</a:t>
            </a:r>
            <a:r>
              <a:rPr lang="id-ID" baseline="0" dirty="0" smtClean="0"/>
              <a:t> </a:t>
            </a:r>
            <a:r>
              <a:rPr lang="id-ID" dirty="0" smtClean="0"/>
              <a:t>Ada 5 kriteria kesalahan penulisan resep</a:t>
            </a:r>
            <a:r>
              <a:rPr lang="id-ID" baseline="0" dirty="0" smtClean="0"/>
              <a:t> : salah identitas pasien, bentuk sediaan, kekuatan sediaan, aturan pakai, nama atau paraf dokter. Belum tercapainya ketidak salahan penulisan resep  0% karena masih dijumpainya bentuk sediaan yang tidak terisi. </a:t>
            </a:r>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IAK 7. Terihatnya peningkatan</a:t>
            </a:r>
            <a:r>
              <a:rPr lang="id-ID" baseline="0" dirty="0" smtClean="0"/>
              <a:t> cakupan pengkajian sejak Januari (22%) menjadi 98% pada bulan april dan Mei oleh karena meningkatnya komitmen dan kepatuhan DPJP anastesi untuk melengkapi pengkajian praanastesi.</a:t>
            </a:r>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IAK.8 </a:t>
            </a:r>
            <a:r>
              <a:rPr lang="id-ID" baseline="0" dirty="0" smtClean="0"/>
              <a:t> Terjadinya peningkatan rasio trombosit yang tidak terpakai pada bulan april oleh karena banyaknya operasi jantung dengan permintaan darah tidak ada koordinasi dengan Instalasi Bank Darah dan belum tersedianya agitator. Focus PDCA : membuat kebijakan koordinasi permintaan trombosit antara DPJP dengan Instalasi Bank Darah . Tidak turunnya sampai 0% olh karena tersedianya agitator.</a:t>
            </a:r>
            <a:endParaRPr lang="id-ID" dirty="0" smtClean="0"/>
          </a:p>
        </p:txBody>
      </p:sp>
      <p:sp>
        <p:nvSpPr>
          <p:cNvPr id="4" name="Slide Number Placeholder 3"/>
          <p:cNvSpPr>
            <a:spLocks noGrp="1"/>
          </p:cNvSpPr>
          <p:nvPr>
            <p:ph type="sldNum" sz="quarter" idx="10"/>
          </p:nvPr>
        </p:nvSpPr>
        <p:spPr/>
        <p:txBody>
          <a:bodyPr/>
          <a:lstStyle/>
          <a:p>
            <a:fld id="{A2173427-C52C-4606-9DC9-63CB6C7FB46F}" type="slidenum">
              <a:rPr lang="id-ID" smtClean="0"/>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IAK. 9. Lambatnya peningkatan</a:t>
            </a:r>
            <a:r>
              <a:rPr lang="id-ID" baseline="0" dirty="0" smtClean="0"/>
              <a:t> cakupan kelengkapan rekam medis rawat nginap &lt;24 jam dan belum mencapai target. oleh karena masih kurangnya kepatuhan dan komitmen staf medik dalam pengisian rekam medis tepat waktu</a:t>
            </a:r>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 10. Angka kejadian Decubitus grade II sudah terlihat memenuhi target &lt; 3 %, hal ini  tidak jauh berbeda dengan Benchmark</a:t>
            </a:r>
            <a:r>
              <a:rPr lang="id-ID" baseline="0" dirty="0" smtClean="0"/>
              <a:t> RS M.Husein Palembang rata-rata padata tahn 2014 1,59 %.</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15</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IAK.11</a:t>
            </a:r>
            <a:r>
              <a:rPr lang="id-ID" baseline="0" dirty="0" smtClean="0"/>
              <a:t> Terlihat peningkatan yang significant kepatuhan peneliti terhadap ijin penelitian dari Januari  50% menjadi 100 % pada bulan Mei , hal ini oleh karena edaran keseluruh unit kerja bila peneliitian tidak ada ijin maka penelitian akan dihentikan sampai peneliti melaporkan penelitiannya ke RS. Dan optimalisasi BAKORDIK</a:t>
            </a:r>
            <a:endParaRPr lang="id-ID" dirty="0" smtClean="0"/>
          </a:p>
          <a:p>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16</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 1. Penurunan kekosongan obat esensial terlihat jelas</a:t>
            </a:r>
            <a:r>
              <a:rPr lang="id-ID" baseline="0" dirty="0" smtClean="0"/>
              <a:t> oleh karena adanya perubahan struktur Inst Farmasi dibawah DIRMED dan adanya surat edaran DIRMED untuk melengkapi segera obat esensial dan monitoring yang ketat.</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17</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IAM.2 Terlihat ketepatan waktu penyerahan laporan</a:t>
            </a:r>
            <a:r>
              <a:rPr lang="id-ID" baseline="0" dirty="0" smtClean="0"/>
              <a:t> bulanan ke KEMKES RI oleh karena seudah menyatu dengan SIRS.</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18</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 3. Tercapainya penangan insiden tertusuk jarum 100% karena adanya sosialisasi</a:t>
            </a:r>
            <a:r>
              <a:rPr lang="id-ID" baseline="0" dirty="0" smtClean="0"/>
              <a:t> dan </a:t>
            </a:r>
            <a:r>
              <a:rPr lang="id-ID" dirty="0" smtClean="0"/>
              <a:t>kepatuhan </a:t>
            </a:r>
            <a:r>
              <a:rPr lang="id-ID" baseline="0" dirty="0" smtClean="0"/>
              <a:t>alur penanganan tertusuk jarum. Dan kasus tertusuk jarum rata rata satu kasus perbulan. </a:t>
            </a:r>
            <a:endParaRPr 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 3. Tercapainya penangan insiden tertusuk jarum 100% karena adanya sosialisasi</a:t>
            </a:r>
            <a:r>
              <a:rPr lang="id-ID" baseline="0" dirty="0" smtClean="0"/>
              <a:t> dan </a:t>
            </a:r>
            <a:r>
              <a:rPr lang="id-ID" dirty="0" smtClean="0"/>
              <a:t>kepatuhan </a:t>
            </a:r>
            <a:r>
              <a:rPr lang="id-ID" baseline="0" dirty="0" smtClean="0"/>
              <a:t>alur penanganan tertusuk jarum. Dan kasus tertusuk jarum rata rata satu kasus perbulan. </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19</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 4. Terlihat</a:t>
            </a:r>
            <a:r>
              <a:rPr lang="id-ID" baseline="0" dirty="0" smtClean="0"/>
              <a:t> telah baiknya penempatan pemanfaatan SDM oleh karena penempatan SDM sesuai dengan kompetensi dan pendidikan.</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20</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ISKP.3. Lambatnya capaian</a:t>
            </a:r>
            <a:r>
              <a:rPr lang="id-ID" baseline="0" dirty="0" smtClean="0"/>
              <a:t> cakupan keamanan penyimpanan dan pelabelan obat high alert dari bulan januari 65% -april 70% oleh karena kurangnya monitoring dan evaluasi dari tim pasien safety. FOCUS PDCA dengan menyamakan persepsi obat high alert dan memperbaiki teknik pelabelan obat high alert pada bulan mei mencapai 100%</a:t>
            </a:r>
          </a:p>
          <a:p>
            <a:r>
              <a:rPr lang="id-ID" baseline="0" dirty="0" smtClean="0"/>
              <a:t>ISKP.4. Cakupan prosedur site marking pada bulan januari 80% dan terus terlihat peningkatan pada akhir mei mencapai 98%. Oleh karena dilaksanakan kebijakan dan SPO. 2% site marking dilakukan di ruang pre operasi.</a:t>
            </a:r>
          </a:p>
          <a:p>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3</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IAM 5. Belum</a:t>
            </a:r>
            <a:r>
              <a:rPr lang="id-ID" baseline="0" dirty="0" smtClean="0"/>
              <a:t> tercapainya kepuasan pelanggan oleh karena waktu tunggu yang lama dan petugas tidak ramah</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21</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IAM 6.</a:t>
            </a:r>
            <a:r>
              <a:rPr lang="id-ID" baseline="0" dirty="0" smtClean="0"/>
              <a:t>  Kepuasaan Pegawai terlihat terjadi peningkatan pada tahun 2013 dan menurun kembali pada 2014 oleh karena adanya isu remunerasi akan diterapkan tapi belum berjalan, tidak tersedianya poliklinik pegawai.</a:t>
            </a:r>
          </a:p>
          <a:p>
            <a:r>
              <a:rPr lang="id-ID" baseline="0" dirty="0" smtClean="0"/>
              <a:t> </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22</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IAM</a:t>
            </a:r>
            <a:r>
              <a:rPr lang="id-ID" baseline="0" dirty="0" smtClean="0"/>
              <a:t> 7. Terlihat adanya peningkatan tersedianya data trend 10 besar diagnosa dengan data demografi dari 33% menjadi 100 % setelah dilengkapinya  data demografi didalam sistem SIRS</a:t>
            </a:r>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23</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IAM 8. terlihat</a:t>
            </a:r>
            <a:r>
              <a:rPr lang="id-ID" baseline="0" dirty="0" smtClean="0"/>
              <a:t> grafik cost recovery telah melewati standar minimal yang diharapkan .Oleh karena baiknya sistem keuangan yang telah lulus WTP</a:t>
            </a:r>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24</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IAM</a:t>
            </a:r>
            <a:r>
              <a:rPr lang="id-ID" baseline="0" dirty="0" smtClean="0"/>
              <a:t> 9. Dari Jan sd april peralatan medis dikalibrasi tidak tepat waktu;  setelah pemisahan tanggung jawab IPSRS Medis dan non Medis dimana medis dibawah DIRMED dan non medis dibawah DIRUM terlihat  peningkatan peralatan medis yang terkalibrasi 63,98% pada bulan Mei.</a:t>
            </a:r>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25</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ISKP.5.</a:t>
            </a:r>
            <a:r>
              <a:rPr lang="id-ID" baseline="0" dirty="0" smtClean="0"/>
              <a:t> Cakupan kepatuhan petugas kesehatan dalam melakukan cuci tangan terlihat peningkatan yang cukup baik dari bulan januari 48.9% menjadi 82.2%. FOCUS PDCA dengan mengingatkan dengan cara demo terus menerus pada saat upacara dan pemasangan pamflet ditempat tempat strategis. Pada grafik ke 2 terlihat profesi perawat lebih patuh dibandingkan DPJP dan PPDS</a:t>
            </a:r>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ISKP.6. Cakupan kepatuhan memasang gelang resiko jatuh sudah terlihat peningkatan</a:t>
            </a:r>
            <a:r>
              <a:rPr lang="id-ID" baseline="0" dirty="0" smtClean="0"/>
              <a:t> dari bulan januari 64.97% menjadi 92.12% walaupaun belum mencapai target dikarenakan masih ada petugas yang lupa memasangkan gelang  padahal penilaian risiko jatuh  sudah dilakukan.</a:t>
            </a:r>
            <a:endParaRPr lang="id-ID" dirty="0"/>
          </a:p>
        </p:txBody>
      </p:sp>
      <p:sp>
        <p:nvSpPr>
          <p:cNvPr id="4" name="Slide Number Placeholder 3"/>
          <p:cNvSpPr>
            <a:spLocks noGrp="1"/>
          </p:cNvSpPr>
          <p:nvPr>
            <p:ph type="sldNum" sz="quarter" idx="10"/>
          </p:nvPr>
        </p:nvSpPr>
        <p:spPr/>
        <p:txBody>
          <a:bodyPr/>
          <a:lstStyle/>
          <a:p>
            <a:fld id="{A2173427-C52C-4606-9DC9-63CB6C7FB46F}" type="slidenum">
              <a:rPr lang="id-ID" smtClean="0"/>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a:t>
            </a:r>
            <a:r>
              <a:rPr lang="id-ID" baseline="0" dirty="0" smtClean="0"/>
              <a:t>1. Belum tercapainya 100% cakupan pengkajian pasien stroke ischemik atau hemorrhagic sebelum dilakukan rehabilitasi pada januari oleh karena belum seragamnya cara pengkajian. FOCUS PDCA membuat panduan pengkajian yang sama sehingga mulai februari s/d mei cakupan sudah mencapai 100%</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IAK. 2. Belum tercapainya 100% cakupan waktu tunggu</a:t>
            </a:r>
            <a:r>
              <a:rPr lang="id-ID" baseline="0" dirty="0" smtClean="0"/>
              <a:t> p</a:t>
            </a:r>
            <a:r>
              <a:rPr lang="id-ID" dirty="0" smtClean="0"/>
              <a:t>elayanan</a:t>
            </a:r>
            <a:r>
              <a:rPr lang="id-ID" baseline="0" dirty="0" smtClean="0"/>
              <a:t> lab cito oleh karena ada beberapa kendala yang ada: </a:t>
            </a:r>
          </a:p>
          <a:p>
            <a:pPr marL="228600" indent="-228600">
              <a:buAutoNum type="arabicPeriod"/>
            </a:pPr>
            <a:r>
              <a:rPr lang="id-ID" baseline="0" dirty="0" smtClean="0"/>
              <a:t>Ada nya permintaan lab yang falls cito</a:t>
            </a:r>
          </a:p>
          <a:p>
            <a:pPr marL="228600" indent="-228600">
              <a:buAutoNum type="arabicPeriod"/>
            </a:pPr>
            <a:r>
              <a:rPr lang="id-ID" baseline="0" dirty="0" smtClean="0"/>
              <a:t>Permintaan lab yang tidak sampai ke lab oleh karena kesalahan petugas mengirimkannya</a:t>
            </a:r>
          </a:p>
          <a:p>
            <a:pPr marL="228600" indent="-228600">
              <a:buAutoNum type="arabicPeriod"/>
            </a:pPr>
            <a:r>
              <a:rPr lang="id-ID" baseline="0" dirty="0" smtClean="0"/>
              <a:t>Pasien tidak berada ditempat </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IAK.3. Rendahnya cakupan waktu tunggu hasil pelayanan foto thoraks pada</a:t>
            </a:r>
            <a:r>
              <a:rPr lang="id-ID" baseline="0" dirty="0" smtClean="0"/>
              <a:t> januari oleh karena kekurangan petugas ketik laporan hasil dan jam kunjungan pasien &gt; jam 13.00. FOCUS PDCA menambah petugas yang mengetik sehingga pada bulan februari terjadi peningkatan. Tetapi oleh karena jam kunjungan pasien &gt; jam 13 belum diperbaiki optimal maka cakupan pada bulan mei hanya mencapai 88% </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IAK.4. Capaian pasien yang hidup</a:t>
            </a:r>
            <a:r>
              <a:rPr lang="id-ID" baseline="0" dirty="0" smtClean="0"/>
              <a:t> pada bulan februari hanya 85%. Diduga karena kasus near miss obstetric pada bulan februari lebih banyak (ada 13 kasus) pada bulan lain rata-rata pasien 4.7</a:t>
            </a:r>
            <a:endParaRPr lang="id-ID" dirty="0" smtClean="0"/>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IAK. 5. Cakupan pemberian Aspirin 3 hari untuk</a:t>
            </a:r>
            <a:r>
              <a:rPr lang="id-ID" baseline="0" dirty="0" smtClean="0"/>
              <a:t> pasien AMI saat pulang pada bulan februari dan april hanya 87-88% oleh karena  data diambil dari rekam medis sedangkan pada bulan yang lain data diambil secara prospektif langsung mengobservasi pada saat pasien pulang</a:t>
            </a:r>
            <a:r>
              <a:rPr lang="id-ID" dirty="0" smtClean="0"/>
              <a:t> </a:t>
            </a:r>
          </a:p>
          <a:p>
            <a:endParaRPr lang="id-ID" dirty="0"/>
          </a:p>
        </p:txBody>
      </p:sp>
      <p:sp>
        <p:nvSpPr>
          <p:cNvPr id="4" name="Header Placeholder 3"/>
          <p:cNvSpPr>
            <a:spLocks noGrp="1"/>
          </p:cNvSpPr>
          <p:nvPr>
            <p:ph type="hdr" sz="quarter" idx="10"/>
          </p:nvPr>
        </p:nvSpPr>
        <p:spPr/>
        <p:txBody>
          <a:bodyPr/>
          <a:lstStyle/>
          <a:p>
            <a:endParaRPr lang="id-ID"/>
          </a:p>
        </p:txBody>
      </p:sp>
      <p:sp>
        <p:nvSpPr>
          <p:cNvPr id="5" name="Slide Number Placeholder 4"/>
          <p:cNvSpPr>
            <a:spLocks noGrp="1"/>
          </p:cNvSpPr>
          <p:nvPr>
            <p:ph type="sldNum" sz="quarter" idx="11"/>
          </p:nvPr>
        </p:nvSpPr>
        <p:spPr/>
        <p:txBody>
          <a:bodyPr/>
          <a:lstStyle/>
          <a:p>
            <a:fld id="{A2173427-C52C-4606-9DC9-63CB6C7FB46F}" type="slidenum">
              <a:rPr lang="id-ID" smtClean="0"/>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5" name="Group 43"/>
          <p:cNvGrpSpPr>
            <a:grpSpLocks/>
          </p:cNvGrpSpPr>
          <p:nvPr/>
        </p:nvGrpSpPr>
        <p:grpSpPr bwMode="auto">
          <a:xfrm>
            <a:off x="0" y="2268538"/>
            <a:ext cx="4191000" cy="4589462"/>
            <a:chOff x="-1" y="1600199"/>
            <a:chExt cx="4501019" cy="5257801"/>
          </a:xfrm>
        </p:grpSpPr>
        <p:sp>
          <p:nvSpPr>
            <p:cNvPr id="6" name="Freeform 7"/>
            <p:cNvSpPr>
              <a:spLocks/>
            </p:cNvSpPr>
            <p:nvPr userDrawn="1"/>
          </p:nvSpPr>
          <p:spPr bwMode="auto">
            <a:xfrm>
              <a:off x="-1" y="1600199"/>
              <a:ext cx="4127640" cy="2515233"/>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7" name="Freeform 8"/>
            <p:cNvSpPr>
              <a:spLocks/>
            </p:cNvSpPr>
            <p:nvPr userDrawn="1"/>
          </p:nvSpPr>
          <p:spPr bwMode="auto">
            <a:xfrm>
              <a:off x="-1" y="3580740"/>
              <a:ext cx="1600931" cy="3277260"/>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8" name="Freeform 9"/>
            <p:cNvSpPr>
              <a:spLocks/>
            </p:cNvSpPr>
            <p:nvPr userDrawn="1"/>
          </p:nvSpPr>
          <p:spPr bwMode="auto">
            <a:xfrm>
              <a:off x="-1" y="2438610"/>
              <a:ext cx="2894974" cy="2153316"/>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9" name="Freeform 10"/>
            <p:cNvSpPr>
              <a:spLocks/>
            </p:cNvSpPr>
            <p:nvPr userDrawn="1"/>
          </p:nvSpPr>
          <p:spPr bwMode="auto">
            <a:xfrm>
              <a:off x="1224140" y="3886278"/>
              <a:ext cx="3276878" cy="2971722"/>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10" name="Freeform 11"/>
            <p:cNvSpPr>
              <a:spLocks/>
            </p:cNvSpPr>
            <p:nvPr userDrawn="1"/>
          </p:nvSpPr>
          <p:spPr bwMode="auto">
            <a:xfrm>
              <a:off x="876334" y="3993581"/>
              <a:ext cx="1720276" cy="2864419"/>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a:defRPr/>
              </a:pPr>
              <a:endParaRPr lang="en-US">
                <a:solidFill>
                  <a:srgbClr val="000000"/>
                </a:solidFill>
                <a:latin typeface="Arial" charset="0"/>
                <a:cs typeface="Arial" charset="0"/>
              </a:endParaRPr>
            </a:p>
          </p:txBody>
        </p:sp>
      </p:grpSp>
      <p:sp>
        <p:nvSpPr>
          <p:cNvPr id="11" name="Freeform 24"/>
          <p:cNvSpPr>
            <a:spLocks/>
          </p:cNvSpPr>
          <p:nvPr/>
        </p:nvSpPr>
        <p:spPr bwMode="auto">
          <a:xfrm>
            <a:off x="7543800" y="0"/>
            <a:ext cx="1600200" cy="2209800"/>
          </a:xfrm>
          <a:custGeom>
            <a:avLst/>
            <a:gdLst>
              <a:gd name="T0" fmla="*/ 0 w 1432"/>
              <a:gd name="T1" fmla="*/ 0 h 3492"/>
              <a:gd name="T2" fmla="*/ 2147483647 w 1432"/>
              <a:gd name="T3" fmla="*/ 0 h 3492"/>
              <a:gd name="T4" fmla="*/ 2147483647 w 1432"/>
              <a:gd name="T5" fmla="*/ 2147483647 h 3492"/>
              <a:gd name="T6" fmla="*/ 2147483647 w 1432"/>
              <a:gd name="T7" fmla="*/ 2147483647 h 3492"/>
              <a:gd name="T8" fmla="*/ 2147483647 w 1432"/>
              <a:gd name="T9" fmla="*/ 2147483647 h 3492"/>
              <a:gd name="T10" fmla="*/ 2147483647 w 1432"/>
              <a:gd name="T11" fmla="*/ 2147483647 h 3492"/>
              <a:gd name="T12" fmla="*/ 2147483647 w 1432"/>
              <a:gd name="T13" fmla="*/ 2147483647 h 3492"/>
              <a:gd name="T14" fmla="*/ 2147483647 w 1432"/>
              <a:gd name="T15" fmla="*/ 2147483647 h 3492"/>
              <a:gd name="T16" fmla="*/ 2147483647 w 1432"/>
              <a:gd name="T17" fmla="*/ 2147483647 h 3492"/>
              <a:gd name="T18" fmla="*/ 2147483647 w 1432"/>
              <a:gd name="T19" fmla="*/ 2147483647 h 3492"/>
              <a:gd name="T20" fmla="*/ 2147483647 w 1432"/>
              <a:gd name="T21" fmla="*/ 2147483647 h 3492"/>
              <a:gd name="T22" fmla="*/ 2147483647 w 1432"/>
              <a:gd name="T23" fmla="*/ 2147483647 h 3492"/>
              <a:gd name="T24" fmla="*/ 2147483647 w 1432"/>
              <a:gd name="T25" fmla="*/ 2147483647 h 3492"/>
              <a:gd name="T26" fmla="*/ 2147483647 w 1432"/>
              <a:gd name="T27" fmla="*/ 2147483647 h 3492"/>
              <a:gd name="T28" fmla="*/ 2147483647 w 1432"/>
              <a:gd name="T29" fmla="*/ 2147483647 h 3492"/>
              <a:gd name="T30" fmla="*/ 2147483647 w 1432"/>
              <a:gd name="T31" fmla="*/ 2147483647 h 3492"/>
              <a:gd name="T32" fmla="*/ 2147483647 w 1432"/>
              <a:gd name="T33" fmla="*/ 2147483647 h 3492"/>
              <a:gd name="T34" fmla="*/ 2147483647 w 1432"/>
              <a:gd name="T35" fmla="*/ 2147483647 h 3492"/>
              <a:gd name="T36" fmla="*/ 2147483647 w 1432"/>
              <a:gd name="T37" fmla="*/ 2147483647 h 3492"/>
              <a:gd name="T38" fmla="*/ 2147483647 w 1432"/>
              <a:gd name="T39" fmla="*/ 2147483647 h 3492"/>
              <a:gd name="T40" fmla="*/ 2147483647 w 1432"/>
              <a:gd name="T41" fmla="*/ 2147483647 h 3492"/>
              <a:gd name="T42" fmla="*/ 2147483647 w 1432"/>
              <a:gd name="T43" fmla="*/ 2147483647 h 3492"/>
              <a:gd name="T44" fmla="*/ 2147483647 w 1432"/>
              <a:gd name="T45" fmla="*/ 2147483647 h 3492"/>
              <a:gd name="T46" fmla="*/ 2147483647 w 1432"/>
              <a:gd name="T47" fmla="*/ 2147483647 h 3492"/>
              <a:gd name="T48" fmla="*/ 2147483647 w 1432"/>
              <a:gd name="T49" fmla="*/ 2147483647 h 3492"/>
              <a:gd name="T50" fmla="*/ 2147483647 w 1432"/>
              <a:gd name="T51" fmla="*/ 2147483647 h 3492"/>
              <a:gd name="T52" fmla="*/ 2147483647 w 1432"/>
              <a:gd name="T53" fmla="*/ 2147483647 h 3492"/>
              <a:gd name="T54" fmla="*/ 2147483647 w 1432"/>
              <a:gd name="T55" fmla="*/ 2147483647 h 3492"/>
              <a:gd name="T56" fmla="*/ 2147483647 w 1432"/>
              <a:gd name="T57" fmla="*/ 2147483647 h 3492"/>
              <a:gd name="T58" fmla="*/ 2147483647 w 1432"/>
              <a:gd name="T59" fmla="*/ 2147483647 h 3492"/>
              <a:gd name="T60" fmla="*/ 2147483647 w 1432"/>
              <a:gd name="T61" fmla="*/ 2147483647 h 3492"/>
              <a:gd name="T62" fmla="*/ 2147483647 w 1432"/>
              <a:gd name="T63" fmla="*/ 2147483647 h 3492"/>
              <a:gd name="T64" fmla="*/ 2147483647 w 1432"/>
              <a:gd name="T65" fmla="*/ 2147483647 h 3492"/>
              <a:gd name="T66" fmla="*/ 2147483647 w 1432"/>
              <a:gd name="T67" fmla="*/ 2147483647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AU"/>
          </a:p>
        </p:txBody>
      </p:sp>
      <p:sp>
        <p:nvSpPr>
          <p:cNvPr id="12" name="Freeform 11"/>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a:defRPr/>
            </a:pPr>
            <a:endParaRPr lang="en-US">
              <a:solidFill>
                <a:srgbClr val="000000"/>
              </a:solidFill>
              <a:latin typeface="Arial" charset="0"/>
              <a:cs typeface="Arial" charset="0"/>
            </a:endParaRPr>
          </a:p>
        </p:txBody>
      </p:sp>
      <p:sp>
        <p:nvSpPr>
          <p:cNvPr id="2" name="Title 1"/>
          <p:cNvSpPr>
            <a:spLocks noGrp="1"/>
          </p:cNvSpPr>
          <p:nvPr>
            <p:ph type="ctrTitle"/>
          </p:nvPr>
        </p:nvSpPr>
        <p:spPr>
          <a:xfrm>
            <a:off x="990600" y="1116449"/>
            <a:ext cx="6858000" cy="707886"/>
          </a:xfrm>
        </p:spPr>
        <p:txBody>
          <a:bodyPr>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14" name="Footer Placeholder 4"/>
          <p:cNvSpPr>
            <a:spLocks noGrp="1"/>
          </p:cNvSpPr>
          <p:nvPr>
            <p:ph type="ftr" sz="quarter" idx="11"/>
          </p:nvPr>
        </p:nvSpPr>
        <p:spPr/>
        <p:txBody>
          <a:bodyPr/>
          <a:lstStyle>
            <a:lvl1pPr>
              <a:defRPr/>
            </a:lvl1pPr>
          </a:lstStyle>
          <a:p>
            <a:endParaRPr lang="id-ID"/>
          </a:p>
        </p:txBody>
      </p:sp>
      <p:sp>
        <p:nvSpPr>
          <p:cNvPr id="15"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2366259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2072062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845602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rgbClr val="434342">
                    <a:shade val="90000"/>
                  </a:srgbClr>
                </a:solidFill>
              </a:defRPr>
            </a:lvl1pPr>
          </a:lstStyle>
          <a:p>
            <a:endParaRPr lang="id-ID"/>
          </a:p>
        </p:txBody>
      </p:sp>
      <p:sp>
        <p:nvSpPr>
          <p:cNvPr id="6" name="Slide Number Placeholder 5"/>
          <p:cNvSpPr>
            <a:spLocks noGrp="1"/>
          </p:cNvSpPr>
          <p:nvPr>
            <p:ph type="sldNum" sz="quarter" idx="11"/>
          </p:nvPr>
        </p:nvSpPr>
        <p:spPr>
          <a:xfrm>
            <a:off x="6553200" y="6243638"/>
            <a:ext cx="2133600" cy="457200"/>
          </a:xfrm>
        </p:spPr>
        <p:txBody>
          <a:bodyPr/>
          <a:lstStyle>
            <a:lvl1pPr algn="r">
              <a:defRPr/>
            </a:lvl1pPr>
          </a:lstStyle>
          <a:p>
            <a:fld id="{1035F3C0-0EB2-4952-A16E-583BB9DF9BBC}" type="slidenum">
              <a:rPr lang="id-ID" smtClean="0"/>
              <a:pPr/>
              <a:t>‹#›</a:t>
            </a:fld>
            <a:endParaRPr lang="id-ID"/>
          </a:p>
        </p:txBody>
      </p:sp>
      <p:sp>
        <p:nvSpPr>
          <p:cNvPr id="7" name="Date Placeholder 6"/>
          <p:cNvSpPr>
            <a:spLocks noGrp="1"/>
          </p:cNvSpPr>
          <p:nvPr>
            <p:ph type="dt" sz="half" idx="12"/>
          </p:nvPr>
        </p:nvSpPr>
        <p:spPr/>
        <p:txBody>
          <a:bodyPr/>
          <a:lstStyle>
            <a:lvl1pPr algn="l">
              <a:defRPr/>
            </a:lvl1pPr>
          </a:lstStyle>
          <a:p>
            <a:fld id="{63C1CAC0-4488-4856-8675-F0B9A09CA4FA}" type="datetimeFigureOut">
              <a:rPr lang="id-ID" smtClean="0"/>
              <a:pPr/>
              <a:t>23/06/2015</a:t>
            </a:fld>
            <a:endParaRPr lang="id-ID"/>
          </a:p>
        </p:txBody>
      </p:sp>
    </p:spTree>
    <p:extLst>
      <p:ext uri="{BB962C8B-B14F-4D97-AF65-F5344CB8AC3E}">
        <p14:creationId xmlns="" xmlns:p14="http://schemas.microsoft.com/office/powerpoint/2010/main" val="581786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p:txBody>
          <a:bodyPr/>
          <a:lstStyle>
            <a:lvl1pPr>
              <a:defRPr>
                <a:solidFill>
                  <a:srgbClr val="434342">
                    <a:shade val="90000"/>
                  </a:srgbClr>
                </a:solidFill>
              </a:defRPr>
            </a:lvl1pPr>
          </a:lstStyle>
          <a:p>
            <a:endParaRPr lang="id-ID"/>
          </a:p>
        </p:txBody>
      </p:sp>
      <p:sp>
        <p:nvSpPr>
          <p:cNvPr id="4" name="Slide Number Placeholder 3"/>
          <p:cNvSpPr>
            <a:spLocks noGrp="1"/>
          </p:cNvSpPr>
          <p:nvPr>
            <p:ph type="sldNum" sz="quarter" idx="11"/>
          </p:nvPr>
        </p:nvSpPr>
        <p:spPr>
          <a:xfrm>
            <a:off x="6553200" y="6243638"/>
            <a:ext cx="2133600" cy="457200"/>
          </a:xfrm>
        </p:spPr>
        <p:txBody>
          <a:bodyPr/>
          <a:lstStyle>
            <a:lvl1pPr algn="r">
              <a:defRPr/>
            </a:lvl1pPr>
          </a:lstStyle>
          <a:p>
            <a:fld id="{1035F3C0-0EB2-4952-A16E-583BB9DF9BBC}" type="slidenum">
              <a:rPr lang="id-ID" smtClean="0"/>
              <a:pPr/>
              <a:t>‹#›</a:t>
            </a:fld>
            <a:endParaRPr lang="id-ID"/>
          </a:p>
        </p:txBody>
      </p:sp>
      <p:sp>
        <p:nvSpPr>
          <p:cNvPr id="5" name="Date Placeholder 4"/>
          <p:cNvSpPr>
            <a:spLocks noGrp="1"/>
          </p:cNvSpPr>
          <p:nvPr>
            <p:ph type="dt" sz="half" idx="12"/>
          </p:nvPr>
        </p:nvSpPr>
        <p:spPr/>
        <p:txBody>
          <a:bodyPr/>
          <a:lstStyle>
            <a:lvl1pPr algn="l">
              <a:defRPr/>
            </a:lvl1pPr>
          </a:lstStyle>
          <a:p>
            <a:fld id="{63C1CAC0-4488-4856-8675-F0B9A09CA4FA}" type="datetimeFigureOut">
              <a:rPr lang="id-ID" smtClean="0"/>
              <a:pPr/>
              <a:t>23/06/2015</a:t>
            </a:fld>
            <a:endParaRPr lang="id-ID"/>
          </a:p>
        </p:txBody>
      </p:sp>
    </p:spTree>
    <p:extLst>
      <p:ext uri="{BB962C8B-B14F-4D97-AF65-F5344CB8AC3E}">
        <p14:creationId xmlns="" xmlns:p14="http://schemas.microsoft.com/office/powerpoint/2010/main" val="2867749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1700808"/>
            <a:ext cx="7772400" cy="1470025"/>
          </a:xfrm>
        </p:spPr>
        <p:txBody>
          <a:bodyPr/>
          <a:lstStyle/>
          <a:p>
            <a:r>
              <a:rPr lang="en-US" smtClean="0"/>
              <a:t>Click to edit Master title style</a:t>
            </a:r>
            <a:endParaRPr lang="id-ID" dirty="0"/>
          </a:p>
        </p:txBody>
      </p:sp>
      <p:sp>
        <p:nvSpPr>
          <p:cNvPr id="3" name="Subtitle 2"/>
          <p:cNvSpPr>
            <a:spLocks noGrp="1"/>
          </p:cNvSpPr>
          <p:nvPr>
            <p:ph type="subTitle" idx="1"/>
          </p:nvPr>
        </p:nvSpPr>
        <p:spPr>
          <a:xfrm>
            <a:off x="1979712" y="371703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Slide Number Placeholder 5"/>
          <p:cNvSpPr>
            <a:spLocks noGrp="1"/>
          </p:cNvSpPr>
          <p:nvPr>
            <p:ph type="sldNum" sz="quarter" idx="10"/>
          </p:nvPr>
        </p:nvSpPr>
        <p:spPr/>
        <p:txBody>
          <a:bodyPr/>
          <a:lstStyle>
            <a:lvl1pPr fontAlgn="base">
              <a:spcBef>
                <a:spcPct val="0"/>
              </a:spcBef>
              <a:spcAft>
                <a:spcPct val="0"/>
              </a:spcAft>
              <a:defRPr sz="1400">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199596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Slide Number Placeholder 5"/>
          <p:cNvSpPr>
            <a:spLocks noGrp="1"/>
          </p:cNvSpPr>
          <p:nvPr>
            <p:ph type="sldNum" sz="quarter" idx="10"/>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3814419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5" name="Footer Placeholder 4"/>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2876473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Footer Placeholder 5"/>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224992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8" name="Footer Placeholder 7"/>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860967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4" name="Footer Placeholder 3"/>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349160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210793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3" name="Footer Placeholder 2"/>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2317701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Footer Placeholder 5"/>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39749675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Footer Placeholder 5"/>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3216925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5" name="Footer Placeholder 4"/>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13730209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5724525" y="6389688"/>
            <a:ext cx="1150938"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5" name="Footer Placeholder 4"/>
          <p:cNvSpPr>
            <a:spLocks noGrp="1"/>
          </p:cNvSpPr>
          <p:nvPr>
            <p:ph type="ftr" sz="quarter" idx="11"/>
          </p:nvPr>
        </p:nvSpPr>
        <p:spPr>
          <a:xfrm>
            <a:off x="5380038" y="6381750"/>
            <a:ext cx="2159000" cy="365125"/>
          </a:xfrm>
          <a:prstGeom prst="rect">
            <a:avLst/>
          </a:prstGeom>
        </p:spPr>
        <p:txBody>
          <a:bodyPr/>
          <a:lstStyle>
            <a:lvl1pPr fontAlgn="auto">
              <a:spcBef>
                <a:spcPts val="0"/>
              </a:spcBef>
              <a:spcAft>
                <a:spcPts val="0"/>
              </a:spcAft>
              <a:defRPr sz="1800">
                <a:solidFill>
                  <a:prstClr val="black"/>
                </a:solidFill>
                <a:latin typeface="Calibri"/>
                <a:ea typeface="+mn-ea"/>
                <a:cs typeface="+mn-cs"/>
              </a:defRPr>
            </a:lvl1pPr>
          </a:lstStyle>
          <a:p>
            <a:endParaRPr lang="id-ID"/>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pitchFamily="34" charset="0"/>
                <a:ea typeface="MS PGothic" pitchFamily="34" charset="-128"/>
                <a:cs typeface="Arial" pitchFamily="34" charset="0"/>
              </a:defRPr>
            </a:lvl1pPr>
          </a:lstStyle>
          <a:p>
            <a:fld id="{6F5D6F10-AFF0-4885-9A8B-E9EE0AE4BDC8}" type="slidenum">
              <a:rPr lang="id-ID" smtClean="0"/>
              <a:pPr/>
              <a:t>‹#›</a:t>
            </a:fld>
            <a:endParaRPr lang="id-ID"/>
          </a:p>
        </p:txBody>
      </p:sp>
    </p:spTree>
    <p:extLst>
      <p:ext uri="{BB962C8B-B14F-4D97-AF65-F5344CB8AC3E}">
        <p14:creationId xmlns="" xmlns:p14="http://schemas.microsoft.com/office/powerpoint/2010/main" val="11621526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63DD35-BEF2-4781-80F8-279CFF69627D}" type="slidenum">
              <a:rPr lang="en-US"/>
              <a:pPr>
                <a:defRPr/>
              </a:pPr>
              <a:t>‹#›</a:t>
            </a:fld>
            <a:endParaRPr lang="en-US"/>
          </a:p>
        </p:txBody>
      </p:sp>
    </p:spTree>
    <p:extLst>
      <p:ext uri="{BB962C8B-B14F-4D97-AF65-F5344CB8AC3E}">
        <p14:creationId xmlns="" xmlns:p14="http://schemas.microsoft.com/office/powerpoint/2010/main" val="3914752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70D35831-B5A4-4CAA-A77E-6615CBBEB70C}" type="slidenum">
              <a:rPr lang="en-US"/>
              <a:pPr>
                <a:defRPr/>
              </a:pPr>
              <a:t>‹#›</a:t>
            </a:fld>
            <a:endParaRPr lang="en-US"/>
          </a:p>
        </p:txBody>
      </p:sp>
    </p:spTree>
    <p:extLst>
      <p:ext uri="{BB962C8B-B14F-4D97-AF65-F5344CB8AC3E}">
        <p14:creationId xmlns="" xmlns:p14="http://schemas.microsoft.com/office/powerpoint/2010/main" val="10805956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3C69E6-B7E9-42A8-B585-6AD7D2F8F649}" type="slidenum">
              <a:rPr lang="en-US"/>
              <a:pPr>
                <a:defRPr/>
              </a:pPr>
              <a:t>‹#›</a:t>
            </a:fld>
            <a:endParaRPr lang="en-US"/>
          </a:p>
        </p:txBody>
      </p:sp>
    </p:spTree>
    <p:extLst>
      <p:ext uri="{BB962C8B-B14F-4D97-AF65-F5344CB8AC3E}">
        <p14:creationId xmlns="" xmlns:p14="http://schemas.microsoft.com/office/powerpoint/2010/main" val="23582579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540E68-39A6-439A-AB42-50916FEA9800}" type="slidenum">
              <a:rPr lang="en-US"/>
              <a:pPr>
                <a:defRPr/>
              </a:pPr>
              <a:t>‹#›</a:t>
            </a:fld>
            <a:endParaRPr lang="en-US"/>
          </a:p>
        </p:txBody>
      </p:sp>
    </p:spTree>
    <p:extLst>
      <p:ext uri="{BB962C8B-B14F-4D97-AF65-F5344CB8AC3E}">
        <p14:creationId xmlns="" xmlns:p14="http://schemas.microsoft.com/office/powerpoint/2010/main" val="1678751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1304AC-B9CE-4CDE-A209-6A5560FD8BBA}" type="slidenum">
              <a:rPr lang="en-US"/>
              <a:pPr>
                <a:defRPr/>
              </a:pPr>
              <a:t>‹#›</a:t>
            </a:fld>
            <a:endParaRPr lang="en-US"/>
          </a:p>
        </p:txBody>
      </p:sp>
    </p:spTree>
    <p:extLst>
      <p:ext uri="{BB962C8B-B14F-4D97-AF65-F5344CB8AC3E}">
        <p14:creationId xmlns="" xmlns:p14="http://schemas.microsoft.com/office/powerpoint/2010/main" val="412960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14284565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DF212B0-23E6-4210-8AD4-C94C0DE003D7}" type="slidenum">
              <a:rPr lang="en-US"/>
              <a:pPr>
                <a:defRPr/>
              </a:pPr>
              <a:t>‹#›</a:t>
            </a:fld>
            <a:endParaRPr lang="en-US"/>
          </a:p>
        </p:txBody>
      </p:sp>
    </p:spTree>
    <p:extLst>
      <p:ext uri="{BB962C8B-B14F-4D97-AF65-F5344CB8AC3E}">
        <p14:creationId xmlns="" xmlns:p14="http://schemas.microsoft.com/office/powerpoint/2010/main" val="39709657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F201F58-B2CF-46AE-A6C5-E89ABB3B2AC6}" type="slidenum">
              <a:rPr lang="en-US"/>
              <a:pPr>
                <a:defRPr/>
              </a:pPr>
              <a:t>‹#›</a:t>
            </a:fld>
            <a:endParaRPr lang="en-US"/>
          </a:p>
        </p:txBody>
      </p:sp>
    </p:spTree>
    <p:extLst>
      <p:ext uri="{BB962C8B-B14F-4D97-AF65-F5344CB8AC3E}">
        <p14:creationId xmlns="" xmlns:p14="http://schemas.microsoft.com/office/powerpoint/2010/main" val="20448512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53E62CE-E07A-42A8-A7E0-5CF5388F4438}" type="slidenum">
              <a:rPr lang="en-US"/>
              <a:pPr>
                <a:defRPr/>
              </a:pPr>
              <a:t>‹#›</a:t>
            </a:fld>
            <a:endParaRPr lang="en-US"/>
          </a:p>
        </p:txBody>
      </p:sp>
    </p:spTree>
    <p:extLst>
      <p:ext uri="{BB962C8B-B14F-4D97-AF65-F5344CB8AC3E}">
        <p14:creationId xmlns="" xmlns:p14="http://schemas.microsoft.com/office/powerpoint/2010/main" val="11585869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921754-D612-4B7B-A5FA-802DE3D08F01}" type="slidenum">
              <a:rPr lang="en-US"/>
              <a:pPr>
                <a:defRPr/>
              </a:pPr>
              <a:t>‹#›</a:t>
            </a:fld>
            <a:endParaRPr lang="en-US"/>
          </a:p>
        </p:txBody>
      </p:sp>
    </p:spTree>
    <p:extLst>
      <p:ext uri="{BB962C8B-B14F-4D97-AF65-F5344CB8AC3E}">
        <p14:creationId xmlns="" xmlns:p14="http://schemas.microsoft.com/office/powerpoint/2010/main" val="36141643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88CAFF-4389-4110-ABF7-7B5C91374475}" type="slidenum">
              <a:rPr lang="en-US"/>
              <a:pPr>
                <a:defRPr/>
              </a:pPr>
              <a:t>‹#›</a:t>
            </a:fld>
            <a:endParaRPr lang="en-US"/>
          </a:p>
        </p:txBody>
      </p:sp>
    </p:spTree>
    <p:extLst>
      <p:ext uri="{BB962C8B-B14F-4D97-AF65-F5344CB8AC3E}">
        <p14:creationId xmlns="" xmlns:p14="http://schemas.microsoft.com/office/powerpoint/2010/main" val="1609197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0FED00-1DB9-402B-83CA-ED7B58CAAC01}" type="slidenum">
              <a:rPr lang="en-US"/>
              <a:pPr>
                <a:defRPr/>
              </a:pPr>
              <a:t>‹#›</a:t>
            </a:fld>
            <a:endParaRPr lang="en-US"/>
          </a:p>
        </p:txBody>
      </p:sp>
    </p:spTree>
    <p:extLst>
      <p:ext uri="{BB962C8B-B14F-4D97-AF65-F5344CB8AC3E}">
        <p14:creationId xmlns="" xmlns:p14="http://schemas.microsoft.com/office/powerpoint/2010/main" val="3674621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p:spPr>
        <p:txBody>
          <a:bodyPr anchor="ctr"/>
          <a:lstStyle>
            <a:lvl1pPr eaLnBrk="0" hangingPunct="0">
              <a:defRPr sz="2400">
                <a:solidFill>
                  <a:schemeClr val="tx1"/>
                </a:solidFill>
                <a:latin typeface="Arial" charset="0"/>
                <a:ea typeface="MS PGothic" pitchFamily="34" charset="-128"/>
              </a:defRPr>
            </a:lvl1pPr>
            <a:lvl2pPr marL="742950" indent="-285750" eaLnBrk="0" hangingPunct="0">
              <a:defRPr sz="2400">
                <a:solidFill>
                  <a:schemeClr val="tx1"/>
                </a:solidFill>
                <a:latin typeface="Arial" charset="0"/>
                <a:ea typeface="MS PGothic" pitchFamily="34" charset="-128"/>
              </a:defRPr>
            </a:lvl2pPr>
            <a:lvl3pPr marL="1143000" indent="-228600" eaLnBrk="0" hangingPunct="0">
              <a:defRPr sz="2400">
                <a:solidFill>
                  <a:schemeClr val="tx1"/>
                </a:solidFill>
                <a:latin typeface="Arial" charset="0"/>
                <a:ea typeface="MS PGothic" pitchFamily="34" charset="-128"/>
              </a:defRPr>
            </a:lvl3pPr>
            <a:lvl4pPr marL="1600200" indent="-228600" eaLnBrk="0" hangingPunct="0">
              <a:defRPr sz="2400">
                <a:solidFill>
                  <a:schemeClr val="tx1"/>
                </a:solidFill>
                <a:latin typeface="Arial" charset="0"/>
                <a:ea typeface="MS PGothic" pitchFamily="34" charset="-128"/>
              </a:defRPr>
            </a:lvl4pPr>
            <a:lvl5pPr marL="2057400" indent="-228600" eaLnBrk="0" hangingPunct="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r>
              <a:rPr lang="en-US" altLang="en-US" sz="8000" smtClean="0">
                <a:solidFill>
                  <a:srgbClr val="C0E474"/>
                </a:solidFill>
                <a:cs typeface="+mn-cs"/>
              </a:rPr>
              <a:t>“</a:t>
            </a:r>
            <a:endParaRPr lang="en-US" sz="8000" smtClean="0">
              <a:solidFill>
                <a:srgbClr val="C0E474"/>
              </a:solidFill>
              <a:cs typeface="+mn-cs"/>
            </a:endParaRPr>
          </a:p>
        </p:txBody>
      </p:sp>
      <p:sp>
        <p:nvSpPr>
          <p:cNvPr id="6" name="TextBox 5"/>
          <p:cNvSpPr txBox="1">
            <a:spLocks noChangeArrowheads="1"/>
          </p:cNvSpPr>
          <p:nvPr/>
        </p:nvSpPr>
        <p:spPr bwMode="auto">
          <a:xfrm>
            <a:off x="6748463" y="2886075"/>
            <a:ext cx="457200" cy="585788"/>
          </a:xfrm>
          <a:prstGeom prst="rect">
            <a:avLst/>
          </a:prstGeom>
          <a:noFill/>
          <a:ln>
            <a:noFill/>
          </a:ln>
          <a:extLst/>
        </p:spPr>
        <p:txBody>
          <a:bodyPr anchor="ctr"/>
          <a:lstStyle>
            <a:lvl1pPr eaLnBrk="0" hangingPunct="0">
              <a:defRPr sz="2400">
                <a:solidFill>
                  <a:schemeClr val="tx1"/>
                </a:solidFill>
                <a:latin typeface="Arial" charset="0"/>
                <a:ea typeface="MS PGothic" pitchFamily="34" charset="-128"/>
              </a:defRPr>
            </a:lvl1pPr>
            <a:lvl2pPr marL="742950" indent="-285750" eaLnBrk="0" hangingPunct="0">
              <a:defRPr sz="2400">
                <a:solidFill>
                  <a:schemeClr val="tx1"/>
                </a:solidFill>
                <a:latin typeface="Arial" charset="0"/>
                <a:ea typeface="MS PGothic" pitchFamily="34" charset="-128"/>
              </a:defRPr>
            </a:lvl2pPr>
            <a:lvl3pPr marL="1143000" indent="-228600" eaLnBrk="0" hangingPunct="0">
              <a:defRPr sz="2400">
                <a:solidFill>
                  <a:schemeClr val="tx1"/>
                </a:solidFill>
                <a:latin typeface="Arial" charset="0"/>
                <a:ea typeface="MS PGothic" pitchFamily="34" charset="-128"/>
              </a:defRPr>
            </a:lvl3pPr>
            <a:lvl4pPr marL="1600200" indent="-228600" eaLnBrk="0" hangingPunct="0">
              <a:defRPr sz="2400">
                <a:solidFill>
                  <a:schemeClr val="tx1"/>
                </a:solidFill>
                <a:latin typeface="Arial" charset="0"/>
                <a:ea typeface="MS PGothic" pitchFamily="34" charset="-128"/>
              </a:defRPr>
            </a:lvl4pPr>
            <a:lvl5pPr marL="2057400" indent="-228600" eaLnBrk="0" hangingPunct="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r>
              <a:rPr lang="en-US" altLang="en-US" sz="8000" smtClean="0">
                <a:solidFill>
                  <a:srgbClr val="C0E474"/>
                </a:solidFill>
                <a:cs typeface="+mn-cs"/>
              </a:rPr>
              <a:t>”</a:t>
            </a:r>
            <a:endParaRPr lang="en-US" sz="8000" smtClean="0">
              <a:solidFill>
                <a:srgbClr val="C0E474"/>
              </a:solidFill>
              <a:cs typeface="+mn-cs"/>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1B5D1FE-812F-4C80-996B-889EF31CAA9E}" type="slidenum">
              <a:rPr lang="en-US"/>
              <a:pPr>
                <a:defRPr/>
              </a:pPr>
              <a:t>‹#›</a:t>
            </a:fld>
            <a:endParaRPr lang="en-US"/>
          </a:p>
        </p:txBody>
      </p:sp>
    </p:spTree>
    <p:extLst>
      <p:ext uri="{BB962C8B-B14F-4D97-AF65-F5344CB8AC3E}">
        <p14:creationId xmlns="" xmlns:p14="http://schemas.microsoft.com/office/powerpoint/2010/main" val="617346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B82346-7FCA-401D-92F0-2ED1D0F1498D}" type="slidenum">
              <a:rPr lang="en-US"/>
              <a:pPr>
                <a:defRPr/>
              </a:pPr>
              <a:t>‹#›</a:t>
            </a:fld>
            <a:endParaRPr lang="en-US"/>
          </a:p>
        </p:txBody>
      </p:sp>
    </p:spTree>
    <p:extLst>
      <p:ext uri="{BB962C8B-B14F-4D97-AF65-F5344CB8AC3E}">
        <p14:creationId xmlns="" xmlns:p14="http://schemas.microsoft.com/office/powerpoint/2010/main" val="42906024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p:spPr>
        <p:txBody>
          <a:bodyPr anchor="ctr"/>
          <a:lstStyle>
            <a:lvl1pPr eaLnBrk="0" hangingPunct="0">
              <a:defRPr sz="2400">
                <a:solidFill>
                  <a:schemeClr val="tx1"/>
                </a:solidFill>
                <a:latin typeface="Arial" charset="0"/>
                <a:ea typeface="MS PGothic" pitchFamily="34" charset="-128"/>
              </a:defRPr>
            </a:lvl1pPr>
            <a:lvl2pPr marL="742950" indent="-285750" eaLnBrk="0" hangingPunct="0">
              <a:defRPr sz="2400">
                <a:solidFill>
                  <a:schemeClr val="tx1"/>
                </a:solidFill>
                <a:latin typeface="Arial" charset="0"/>
                <a:ea typeface="MS PGothic" pitchFamily="34" charset="-128"/>
              </a:defRPr>
            </a:lvl2pPr>
            <a:lvl3pPr marL="1143000" indent="-228600" eaLnBrk="0" hangingPunct="0">
              <a:defRPr sz="2400">
                <a:solidFill>
                  <a:schemeClr val="tx1"/>
                </a:solidFill>
                <a:latin typeface="Arial" charset="0"/>
                <a:ea typeface="MS PGothic" pitchFamily="34" charset="-128"/>
              </a:defRPr>
            </a:lvl3pPr>
            <a:lvl4pPr marL="1600200" indent="-228600" eaLnBrk="0" hangingPunct="0">
              <a:defRPr sz="2400">
                <a:solidFill>
                  <a:schemeClr val="tx1"/>
                </a:solidFill>
                <a:latin typeface="Arial" charset="0"/>
                <a:ea typeface="MS PGothic" pitchFamily="34" charset="-128"/>
              </a:defRPr>
            </a:lvl4pPr>
            <a:lvl5pPr marL="2057400" indent="-228600" eaLnBrk="0" hangingPunct="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r>
              <a:rPr lang="en-US" altLang="en-US" sz="8000" smtClean="0">
                <a:solidFill>
                  <a:srgbClr val="C0E474"/>
                </a:solidFill>
                <a:cs typeface="+mn-cs"/>
              </a:rPr>
              <a:t>“</a:t>
            </a:r>
            <a:endParaRPr lang="en-US" sz="8000" smtClean="0">
              <a:solidFill>
                <a:srgbClr val="C0E474"/>
              </a:solidFill>
              <a:cs typeface="+mn-cs"/>
            </a:endParaRPr>
          </a:p>
        </p:txBody>
      </p:sp>
      <p:sp>
        <p:nvSpPr>
          <p:cNvPr id="6" name="TextBox 5"/>
          <p:cNvSpPr txBox="1">
            <a:spLocks noChangeArrowheads="1"/>
          </p:cNvSpPr>
          <p:nvPr/>
        </p:nvSpPr>
        <p:spPr bwMode="auto">
          <a:xfrm>
            <a:off x="6748463" y="2886075"/>
            <a:ext cx="457200" cy="585788"/>
          </a:xfrm>
          <a:prstGeom prst="rect">
            <a:avLst/>
          </a:prstGeom>
          <a:noFill/>
          <a:ln>
            <a:noFill/>
          </a:ln>
          <a:extLst/>
        </p:spPr>
        <p:txBody>
          <a:bodyPr anchor="ctr"/>
          <a:lstStyle>
            <a:lvl1pPr eaLnBrk="0" hangingPunct="0">
              <a:defRPr sz="2400">
                <a:solidFill>
                  <a:schemeClr val="tx1"/>
                </a:solidFill>
                <a:latin typeface="Arial" charset="0"/>
                <a:ea typeface="MS PGothic" pitchFamily="34" charset="-128"/>
              </a:defRPr>
            </a:lvl1pPr>
            <a:lvl2pPr marL="742950" indent="-285750" eaLnBrk="0" hangingPunct="0">
              <a:defRPr sz="2400">
                <a:solidFill>
                  <a:schemeClr val="tx1"/>
                </a:solidFill>
                <a:latin typeface="Arial" charset="0"/>
                <a:ea typeface="MS PGothic" pitchFamily="34" charset="-128"/>
              </a:defRPr>
            </a:lvl2pPr>
            <a:lvl3pPr marL="1143000" indent="-228600" eaLnBrk="0" hangingPunct="0">
              <a:defRPr sz="2400">
                <a:solidFill>
                  <a:schemeClr val="tx1"/>
                </a:solidFill>
                <a:latin typeface="Arial" charset="0"/>
                <a:ea typeface="MS PGothic" pitchFamily="34" charset="-128"/>
              </a:defRPr>
            </a:lvl3pPr>
            <a:lvl4pPr marL="1600200" indent="-228600" eaLnBrk="0" hangingPunct="0">
              <a:defRPr sz="2400">
                <a:solidFill>
                  <a:schemeClr val="tx1"/>
                </a:solidFill>
                <a:latin typeface="Arial" charset="0"/>
                <a:ea typeface="MS PGothic" pitchFamily="34" charset="-128"/>
              </a:defRPr>
            </a:lvl4pPr>
            <a:lvl5pPr marL="2057400" indent="-228600" eaLnBrk="0" hangingPunct="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r>
              <a:rPr lang="en-US" altLang="en-US" sz="8000" smtClean="0">
                <a:solidFill>
                  <a:srgbClr val="C0E474"/>
                </a:solidFill>
                <a:cs typeface="+mn-cs"/>
              </a:rPr>
              <a:t>”</a:t>
            </a:r>
            <a:endParaRPr lang="en-US" sz="8000" smtClean="0">
              <a:solidFill>
                <a:srgbClr val="C0E474"/>
              </a:solidFill>
              <a:cs typeface="+mn-cs"/>
            </a:endParaRP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7DDC25BF-6D56-486D-8567-8E125C5F4979}" type="slidenum">
              <a:rPr lang="en-US"/>
              <a:pPr>
                <a:defRPr/>
              </a:pPr>
              <a:t>‹#›</a:t>
            </a:fld>
            <a:endParaRPr lang="en-US"/>
          </a:p>
        </p:txBody>
      </p:sp>
    </p:spTree>
    <p:extLst>
      <p:ext uri="{BB962C8B-B14F-4D97-AF65-F5344CB8AC3E}">
        <p14:creationId xmlns="" xmlns:p14="http://schemas.microsoft.com/office/powerpoint/2010/main" val="354430872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F418C45D-4DEB-46DB-A9B7-A20AB6FB54DC}" type="slidenum">
              <a:rPr lang="en-US"/>
              <a:pPr>
                <a:defRPr/>
              </a:pPr>
              <a:t>‹#›</a:t>
            </a:fld>
            <a:endParaRPr lang="en-US"/>
          </a:p>
        </p:txBody>
      </p:sp>
    </p:spTree>
    <p:extLst>
      <p:ext uri="{BB962C8B-B14F-4D97-AF65-F5344CB8AC3E}">
        <p14:creationId xmlns="" xmlns:p14="http://schemas.microsoft.com/office/powerpoint/2010/main" val="200486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23116378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FC6F85-30D0-4537-861F-A4006BFB071E}" type="slidenum">
              <a:rPr lang="en-US"/>
              <a:pPr>
                <a:defRPr/>
              </a:pPr>
              <a:t>‹#›</a:t>
            </a:fld>
            <a:endParaRPr lang="en-US"/>
          </a:p>
        </p:txBody>
      </p:sp>
    </p:spTree>
    <p:extLst>
      <p:ext uri="{BB962C8B-B14F-4D97-AF65-F5344CB8AC3E}">
        <p14:creationId xmlns="" xmlns:p14="http://schemas.microsoft.com/office/powerpoint/2010/main" val="5605031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D730CB-5871-4B52-88E0-84805EE89612}" type="slidenum">
              <a:rPr lang="en-US"/>
              <a:pPr>
                <a:defRPr/>
              </a:pPr>
              <a:t>‹#›</a:t>
            </a:fld>
            <a:endParaRPr lang="en-US"/>
          </a:p>
        </p:txBody>
      </p:sp>
    </p:spTree>
    <p:extLst>
      <p:ext uri="{BB962C8B-B14F-4D97-AF65-F5344CB8AC3E}">
        <p14:creationId xmlns="" xmlns:p14="http://schemas.microsoft.com/office/powerpoint/2010/main" val="25995068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DD6E5A-85F6-4D46-AD17-2F84A9397DC6}" type="slidenum">
              <a:rPr lang="en-US"/>
              <a:pPr>
                <a:defRPr/>
              </a:pPr>
              <a:t>‹#›</a:t>
            </a:fld>
            <a:endParaRPr lang="en-US"/>
          </a:p>
        </p:txBody>
      </p:sp>
    </p:spTree>
    <p:extLst>
      <p:ext uri="{BB962C8B-B14F-4D97-AF65-F5344CB8AC3E}">
        <p14:creationId xmlns="" xmlns:p14="http://schemas.microsoft.com/office/powerpoint/2010/main" val="4871404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oup 43"/>
          <p:cNvGrpSpPr>
            <a:grpSpLocks/>
          </p:cNvGrpSpPr>
          <p:nvPr/>
        </p:nvGrpSpPr>
        <p:grpSpPr bwMode="auto">
          <a:xfrm>
            <a:off x="0" y="2268538"/>
            <a:ext cx="4191000" cy="4589462"/>
            <a:chOff x="-1" y="1600199"/>
            <a:chExt cx="4501019" cy="5257801"/>
          </a:xfrm>
        </p:grpSpPr>
        <p:sp>
          <p:nvSpPr>
            <p:cNvPr id="6" name="Freeform 7"/>
            <p:cNvSpPr>
              <a:spLocks/>
            </p:cNvSpPr>
            <p:nvPr userDrawn="1"/>
          </p:nvSpPr>
          <p:spPr bwMode="auto">
            <a:xfrm>
              <a:off x="-1" y="1600199"/>
              <a:ext cx="4127640" cy="2515233"/>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a:defRPr/>
              </a:pPr>
              <a:endParaRPr lang="en-US">
                <a:latin typeface="Arial" charset="0"/>
                <a:cs typeface="Arial" charset="0"/>
              </a:endParaRPr>
            </a:p>
          </p:txBody>
        </p:sp>
        <p:sp>
          <p:nvSpPr>
            <p:cNvPr id="7" name="Freeform 8"/>
            <p:cNvSpPr>
              <a:spLocks/>
            </p:cNvSpPr>
            <p:nvPr userDrawn="1"/>
          </p:nvSpPr>
          <p:spPr bwMode="auto">
            <a:xfrm>
              <a:off x="-1" y="3580740"/>
              <a:ext cx="1600931" cy="3277260"/>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a:defRPr/>
              </a:pPr>
              <a:endParaRPr lang="en-US">
                <a:latin typeface="Arial" charset="0"/>
                <a:cs typeface="Arial" charset="0"/>
              </a:endParaRPr>
            </a:p>
          </p:txBody>
        </p:sp>
        <p:sp>
          <p:nvSpPr>
            <p:cNvPr id="8" name="Freeform 9"/>
            <p:cNvSpPr>
              <a:spLocks/>
            </p:cNvSpPr>
            <p:nvPr userDrawn="1"/>
          </p:nvSpPr>
          <p:spPr bwMode="auto">
            <a:xfrm>
              <a:off x="-1" y="2438610"/>
              <a:ext cx="2894974" cy="2153316"/>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a:defRPr/>
              </a:pPr>
              <a:endParaRPr lang="en-US">
                <a:latin typeface="Arial" charset="0"/>
                <a:cs typeface="Arial" charset="0"/>
              </a:endParaRPr>
            </a:p>
          </p:txBody>
        </p:sp>
        <p:sp>
          <p:nvSpPr>
            <p:cNvPr id="9" name="Freeform 10"/>
            <p:cNvSpPr>
              <a:spLocks/>
            </p:cNvSpPr>
            <p:nvPr userDrawn="1"/>
          </p:nvSpPr>
          <p:spPr bwMode="auto">
            <a:xfrm>
              <a:off x="1224140" y="3886278"/>
              <a:ext cx="3276878" cy="2971722"/>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a:defRPr/>
              </a:pPr>
              <a:endParaRPr lang="en-US">
                <a:latin typeface="Arial" charset="0"/>
                <a:cs typeface="Arial" charset="0"/>
              </a:endParaRPr>
            </a:p>
          </p:txBody>
        </p:sp>
        <p:sp>
          <p:nvSpPr>
            <p:cNvPr id="10" name="Freeform 11"/>
            <p:cNvSpPr>
              <a:spLocks/>
            </p:cNvSpPr>
            <p:nvPr userDrawn="1"/>
          </p:nvSpPr>
          <p:spPr bwMode="auto">
            <a:xfrm>
              <a:off x="876334" y="3993581"/>
              <a:ext cx="1720276" cy="2864419"/>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a:defRPr/>
              </a:pPr>
              <a:endParaRPr lang="en-US">
                <a:latin typeface="Arial" charset="0"/>
                <a:cs typeface="Arial" charset="0"/>
              </a:endParaRPr>
            </a:p>
          </p:txBody>
        </p:sp>
      </p:grpSp>
      <p:sp>
        <p:nvSpPr>
          <p:cNvPr id="11" name="Freeform 24"/>
          <p:cNvSpPr>
            <a:spLocks/>
          </p:cNvSpPr>
          <p:nvPr/>
        </p:nvSpPr>
        <p:spPr bwMode="auto">
          <a:xfrm>
            <a:off x="7543800" y="0"/>
            <a:ext cx="1600200" cy="2209800"/>
          </a:xfrm>
          <a:custGeom>
            <a:avLst/>
            <a:gdLst>
              <a:gd name="T0" fmla="*/ 0 w 1432"/>
              <a:gd name="T1" fmla="*/ 0 h 3492"/>
              <a:gd name="T2" fmla="*/ 2147483647 w 1432"/>
              <a:gd name="T3" fmla="*/ 0 h 3492"/>
              <a:gd name="T4" fmla="*/ 2147483647 w 1432"/>
              <a:gd name="T5" fmla="*/ 2147483647 h 3492"/>
              <a:gd name="T6" fmla="*/ 2147483647 w 1432"/>
              <a:gd name="T7" fmla="*/ 2147483647 h 3492"/>
              <a:gd name="T8" fmla="*/ 2147483647 w 1432"/>
              <a:gd name="T9" fmla="*/ 2147483647 h 3492"/>
              <a:gd name="T10" fmla="*/ 2147483647 w 1432"/>
              <a:gd name="T11" fmla="*/ 2147483647 h 3492"/>
              <a:gd name="T12" fmla="*/ 2147483647 w 1432"/>
              <a:gd name="T13" fmla="*/ 2147483647 h 3492"/>
              <a:gd name="T14" fmla="*/ 2147483647 w 1432"/>
              <a:gd name="T15" fmla="*/ 2147483647 h 3492"/>
              <a:gd name="T16" fmla="*/ 2147483647 w 1432"/>
              <a:gd name="T17" fmla="*/ 2147483647 h 3492"/>
              <a:gd name="T18" fmla="*/ 2147483647 w 1432"/>
              <a:gd name="T19" fmla="*/ 2147483647 h 3492"/>
              <a:gd name="T20" fmla="*/ 2147483647 w 1432"/>
              <a:gd name="T21" fmla="*/ 2147483647 h 3492"/>
              <a:gd name="T22" fmla="*/ 2147483647 w 1432"/>
              <a:gd name="T23" fmla="*/ 2147483647 h 3492"/>
              <a:gd name="T24" fmla="*/ 2147483647 w 1432"/>
              <a:gd name="T25" fmla="*/ 2147483647 h 3492"/>
              <a:gd name="T26" fmla="*/ 2147483647 w 1432"/>
              <a:gd name="T27" fmla="*/ 2147483647 h 3492"/>
              <a:gd name="T28" fmla="*/ 2147483647 w 1432"/>
              <a:gd name="T29" fmla="*/ 2147483647 h 3492"/>
              <a:gd name="T30" fmla="*/ 2147483647 w 1432"/>
              <a:gd name="T31" fmla="*/ 2147483647 h 3492"/>
              <a:gd name="T32" fmla="*/ 2147483647 w 1432"/>
              <a:gd name="T33" fmla="*/ 2147483647 h 3492"/>
              <a:gd name="T34" fmla="*/ 2147483647 w 1432"/>
              <a:gd name="T35" fmla="*/ 2147483647 h 3492"/>
              <a:gd name="T36" fmla="*/ 2147483647 w 1432"/>
              <a:gd name="T37" fmla="*/ 2147483647 h 3492"/>
              <a:gd name="T38" fmla="*/ 2147483647 w 1432"/>
              <a:gd name="T39" fmla="*/ 2147483647 h 3492"/>
              <a:gd name="T40" fmla="*/ 2147483647 w 1432"/>
              <a:gd name="T41" fmla="*/ 2147483647 h 3492"/>
              <a:gd name="T42" fmla="*/ 2147483647 w 1432"/>
              <a:gd name="T43" fmla="*/ 2147483647 h 3492"/>
              <a:gd name="T44" fmla="*/ 2147483647 w 1432"/>
              <a:gd name="T45" fmla="*/ 2147483647 h 3492"/>
              <a:gd name="T46" fmla="*/ 2147483647 w 1432"/>
              <a:gd name="T47" fmla="*/ 2147483647 h 3492"/>
              <a:gd name="T48" fmla="*/ 2147483647 w 1432"/>
              <a:gd name="T49" fmla="*/ 2147483647 h 3492"/>
              <a:gd name="T50" fmla="*/ 2147483647 w 1432"/>
              <a:gd name="T51" fmla="*/ 2147483647 h 3492"/>
              <a:gd name="T52" fmla="*/ 2147483647 w 1432"/>
              <a:gd name="T53" fmla="*/ 2147483647 h 3492"/>
              <a:gd name="T54" fmla="*/ 2147483647 w 1432"/>
              <a:gd name="T55" fmla="*/ 2147483647 h 3492"/>
              <a:gd name="T56" fmla="*/ 2147483647 w 1432"/>
              <a:gd name="T57" fmla="*/ 2147483647 h 3492"/>
              <a:gd name="T58" fmla="*/ 2147483647 w 1432"/>
              <a:gd name="T59" fmla="*/ 2147483647 h 3492"/>
              <a:gd name="T60" fmla="*/ 2147483647 w 1432"/>
              <a:gd name="T61" fmla="*/ 2147483647 h 3492"/>
              <a:gd name="T62" fmla="*/ 2147483647 w 1432"/>
              <a:gd name="T63" fmla="*/ 2147483647 h 3492"/>
              <a:gd name="T64" fmla="*/ 2147483647 w 1432"/>
              <a:gd name="T65" fmla="*/ 2147483647 h 3492"/>
              <a:gd name="T66" fmla="*/ 2147483647 w 1432"/>
              <a:gd name="T67" fmla="*/ 2147483647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AU"/>
          </a:p>
        </p:txBody>
      </p:sp>
      <p:sp>
        <p:nvSpPr>
          <p:cNvPr id="12" name="Freeform 11"/>
          <p:cNvSpPr>
            <a:spLocks/>
          </p:cNvSpPr>
          <p:nvPr/>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a:defRPr/>
            </a:pPr>
            <a:endParaRPr lang="en-US">
              <a:latin typeface="Arial" charset="0"/>
              <a:cs typeface="Arial" charset="0"/>
            </a:endParaRPr>
          </a:p>
        </p:txBody>
      </p:sp>
      <p:sp>
        <p:nvSpPr>
          <p:cNvPr id="2" name="Title 1"/>
          <p:cNvSpPr>
            <a:spLocks noGrp="1"/>
          </p:cNvSpPr>
          <p:nvPr>
            <p:ph type="ctrTitle"/>
          </p:nvPr>
        </p:nvSpPr>
        <p:spPr>
          <a:xfrm>
            <a:off x="990600" y="1116449"/>
            <a:ext cx="6858000" cy="707886"/>
          </a:xfrm>
        </p:spPr>
        <p:txBody>
          <a:bodyPr>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1900535"/>
            <a:ext cx="6858000" cy="461665"/>
          </a:xfrm>
        </p:spPr>
        <p:txBody>
          <a:bodyPr>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3"/>
          <p:cNvSpPr>
            <a:spLocks noGrp="1"/>
          </p:cNvSpPr>
          <p:nvPr>
            <p:ph type="dt" sz="half" idx="10"/>
          </p:nvPr>
        </p:nvSpPr>
        <p:spPr/>
        <p:txBody>
          <a:bodyPr/>
          <a:lstStyle>
            <a:lvl1pPr>
              <a:defRPr/>
            </a:lvl1pPr>
          </a:lstStyle>
          <a:p>
            <a:pPr>
              <a:defRPr/>
            </a:pPr>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7A66DACC-9B57-4F91-B15A-9F6ADB2F64F9}" type="slidenum">
              <a:rPr lang="en-US"/>
              <a:pPr>
                <a:defRPr/>
              </a:pPr>
              <a:t>‹#›</a:t>
            </a:fld>
            <a:endParaRPr lang="en-US"/>
          </a:p>
        </p:txBody>
      </p:sp>
    </p:spTree>
    <p:extLst>
      <p:ext uri="{BB962C8B-B14F-4D97-AF65-F5344CB8AC3E}">
        <p14:creationId xmlns="" xmlns:p14="http://schemas.microsoft.com/office/powerpoint/2010/main" val="4670203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2A717A-7AB8-4184-B818-A872DA2A1161}" type="slidenum">
              <a:rPr lang="en-US"/>
              <a:pPr>
                <a:defRPr/>
              </a:pPr>
              <a:t>‹#›</a:t>
            </a:fld>
            <a:endParaRPr lang="en-US"/>
          </a:p>
        </p:txBody>
      </p:sp>
    </p:spTree>
    <p:extLst>
      <p:ext uri="{BB962C8B-B14F-4D97-AF65-F5344CB8AC3E}">
        <p14:creationId xmlns="" xmlns:p14="http://schemas.microsoft.com/office/powerpoint/2010/main" val="22697677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98D51E-E25B-4C36-BC29-5731D510E799}" type="slidenum">
              <a:rPr lang="en-US"/>
              <a:pPr>
                <a:defRPr/>
              </a:pPr>
              <a:t>‹#›</a:t>
            </a:fld>
            <a:endParaRPr lang="en-US"/>
          </a:p>
        </p:txBody>
      </p:sp>
    </p:spTree>
    <p:extLst>
      <p:ext uri="{BB962C8B-B14F-4D97-AF65-F5344CB8AC3E}">
        <p14:creationId xmlns="" xmlns:p14="http://schemas.microsoft.com/office/powerpoint/2010/main" val="10014808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00557E-5954-4513-AB0D-E6E142E51E2C}" type="slidenum">
              <a:rPr lang="en-US"/>
              <a:pPr>
                <a:defRPr/>
              </a:pPr>
              <a:t>‹#›</a:t>
            </a:fld>
            <a:endParaRPr lang="en-US"/>
          </a:p>
        </p:txBody>
      </p:sp>
    </p:spTree>
    <p:extLst>
      <p:ext uri="{BB962C8B-B14F-4D97-AF65-F5344CB8AC3E}">
        <p14:creationId xmlns="" xmlns:p14="http://schemas.microsoft.com/office/powerpoint/2010/main" val="17510671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06A10D-6654-41F1-BE6D-D488697FB044}" type="slidenum">
              <a:rPr lang="en-US"/>
              <a:pPr>
                <a:defRPr/>
              </a:pPr>
              <a:t>‹#›</a:t>
            </a:fld>
            <a:endParaRPr lang="en-US"/>
          </a:p>
        </p:txBody>
      </p:sp>
    </p:spTree>
    <p:extLst>
      <p:ext uri="{BB962C8B-B14F-4D97-AF65-F5344CB8AC3E}">
        <p14:creationId xmlns="" xmlns:p14="http://schemas.microsoft.com/office/powerpoint/2010/main" val="12455906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5ED70EA-0A2B-43C1-B8E5-FEFC3DEC94A9}" type="slidenum">
              <a:rPr lang="en-US"/>
              <a:pPr>
                <a:defRPr/>
              </a:pPr>
              <a:t>‹#›</a:t>
            </a:fld>
            <a:endParaRPr lang="en-US"/>
          </a:p>
        </p:txBody>
      </p:sp>
    </p:spTree>
    <p:extLst>
      <p:ext uri="{BB962C8B-B14F-4D97-AF65-F5344CB8AC3E}">
        <p14:creationId xmlns="" xmlns:p14="http://schemas.microsoft.com/office/powerpoint/2010/main" val="33818948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414C25-DD2F-4ACA-A948-540769684CCF}" type="slidenum">
              <a:rPr lang="en-US"/>
              <a:pPr>
                <a:defRPr/>
              </a:pPr>
              <a:t>‹#›</a:t>
            </a:fld>
            <a:endParaRPr lang="en-US"/>
          </a:p>
        </p:txBody>
      </p:sp>
    </p:spTree>
    <p:extLst>
      <p:ext uri="{BB962C8B-B14F-4D97-AF65-F5344CB8AC3E}">
        <p14:creationId xmlns="" xmlns:p14="http://schemas.microsoft.com/office/powerpoint/2010/main" val="205946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8" name="Footer Placeholder 4"/>
          <p:cNvSpPr>
            <a:spLocks noGrp="1"/>
          </p:cNvSpPr>
          <p:nvPr>
            <p:ph type="ftr" sz="quarter" idx="11"/>
          </p:nvPr>
        </p:nvSpPr>
        <p:spPr/>
        <p:txBody>
          <a:bodyPr/>
          <a:lstStyle>
            <a:lvl1pPr>
              <a:defRPr/>
            </a:lvl1pPr>
          </a:lstStyle>
          <a:p>
            <a:endParaRPr lang="id-ID"/>
          </a:p>
        </p:txBody>
      </p:sp>
      <p:sp>
        <p:nvSpPr>
          <p:cNvPr id="9"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93271604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894408-51B5-4195-A023-4A93DD236E67}" type="slidenum">
              <a:rPr lang="en-US"/>
              <a:pPr>
                <a:defRPr/>
              </a:pPr>
              <a:t>‹#›</a:t>
            </a:fld>
            <a:endParaRPr lang="en-US"/>
          </a:p>
        </p:txBody>
      </p:sp>
    </p:spTree>
    <p:extLst>
      <p:ext uri="{BB962C8B-B14F-4D97-AF65-F5344CB8AC3E}">
        <p14:creationId xmlns="" xmlns:p14="http://schemas.microsoft.com/office/powerpoint/2010/main" val="17569558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6C033D-3117-450A-9A44-0E020F70A721}" type="slidenum">
              <a:rPr lang="en-US"/>
              <a:pPr>
                <a:defRPr/>
              </a:pPr>
              <a:t>‹#›</a:t>
            </a:fld>
            <a:endParaRPr lang="en-US"/>
          </a:p>
        </p:txBody>
      </p:sp>
    </p:spTree>
    <p:extLst>
      <p:ext uri="{BB962C8B-B14F-4D97-AF65-F5344CB8AC3E}">
        <p14:creationId xmlns="" xmlns:p14="http://schemas.microsoft.com/office/powerpoint/2010/main" val="12062461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B2D752-B31B-48CF-81CD-C9B8DBB99AAB}" type="slidenum">
              <a:rPr lang="en-US"/>
              <a:pPr>
                <a:defRPr/>
              </a:pPr>
              <a:t>‹#›</a:t>
            </a:fld>
            <a:endParaRPr lang="en-US"/>
          </a:p>
        </p:txBody>
      </p:sp>
    </p:spTree>
    <p:extLst>
      <p:ext uri="{BB962C8B-B14F-4D97-AF65-F5344CB8AC3E}">
        <p14:creationId xmlns="" xmlns:p14="http://schemas.microsoft.com/office/powerpoint/2010/main" val="3986300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419436-2536-49FE-AC9C-8B803D723183}" type="slidenum">
              <a:rPr lang="en-US"/>
              <a:pPr>
                <a:defRPr/>
              </a:pPr>
              <a:t>‹#›</a:t>
            </a:fld>
            <a:endParaRPr lang="en-US"/>
          </a:p>
        </p:txBody>
      </p:sp>
    </p:spTree>
    <p:extLst>
      <p:ext uri="{BB962C8B-B14F-4D97-AF65-F5344CB8AC3E}">
        <p14:creationId xmlns="" xmlns:p14="http://schemas.microsoft.com/office/powerpoint/2010/main" val="19772025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hade val="90000"/>
                  </a:schemeClr>
                </a:solidFill>
              </a:defRPr>
            </a:lvl1pPr>
          </a:lstStyle>
          <a:p>
            <a:pPr>
              <a:defRPr/>
            </a:pPr>
            <a:endParaRPr lang="en-US"/>
          </a:p>
        </p:txBody>
      </p:sp>
      <p:sp>
        <p:nvSpPr>
          <p:cNvPr id="6" name="Slide Number Placeholder 5"/>
          <p:cNvSpPr>
            <a:spLocks noGrp="1"/>
          </p:cNvSpPr>
          <p:nvPr>
            <p:ph type="sldNum" sz="quarter" idx="11"/>
          </p:nvPr>
        </p:nvSpPr>
        <p:spPr>
          <a:xfrm>
            <a:off x="6553200" y="6243638"/>
            <a:ext cx="2133600" cy="457200"/>
          </a:xfrm>
        </p:spPr>
        <p:txBody>
          <a:bodyPr/>
          <a:lstStyle>
            <a:lvl1pPr algn="r">
              <a:defRPr/>
            </a:lvl1pPr>
          </a:lstStyle>
          <a:p>
            <a:pPr>
              <a:defRPr/>
            </a:pPr>
            <a:fld id="{D11E10EC-767C-43FF-AE27-8FAF3390F818}" type="slidenum">
              <a:rPr lang="en-US"/>
              <a:pPr>
                <a:defRPr/>
              </a:pPr>
              <a:t>‹#›</a:t>
            </a:fld>
            <a:endParaRPr lang="en-US"/>
          </a:p>
        </p:txBody>
      </p:sp>
      <p:sp>
        <p:nvSpPr>
          <p:cNvPr id="7" name="Date Placeholder 6"/>
          <p:cNvSpPr>
            <a:spLocks noGrp="1"/>
          </p:cNvSpPr>
          <p:nvPr>
            <p:ph type="dt" sz="half" idx="12"/>
          </p:nvPr>
        </p:nvSpPr>
        <p:spPr/>
        <p:txBody>
          <a:bodyPr/>
          <a:lstStyle>
            <a:lvl1pPr algn="l">
              <a:defRPr/>
            </a:lvl1pPr>
          </a:lstStyle>
          <a:p>
            <a:pPr>
              <a:defRPr/>
            </a:pPr>
            <a:endParaRPr lang="en-US"/>
          </a:p>
        </p:txBody>
      </p:sp>
    </p:spTree>
    <p:extLst>
      <p:ext uri="{BB962C8B-B14F-4D97-AF65-F5344CB8AC3E}">
        <p14:creationId xmlns="" xmlns:p14="http://schemas.microsoft.com/office/powerpoint/2010/main" val="5474194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p:txBody>
          <a:bodyPr/>
          <a:lstStyle>
            <a:lvl1pPr>
              <a:defRPr>
                <a:solidFill>
                  <a:schemeClr val="tx2">
                    <a:shade val="90000"/>
                  </a:schemeClr>
                </a:solidFill>
              </a:defRPr>
            </a:lvl1pPr>
          </a:lstStyle>
          <a:p>
            <a:pPr>
              <a:defRPr/>
            </a:pPr>
            <a:endParaRPr lang="en-US"/>
          </a:p>
        </p:txBody>
      </p:sp>
      <p:sp>
        <p:nvSpPr>
          <p:cNvPr id="4" name="Slide Number Placeholder 3"/>
          <p:cNvSpPr>
            <a:spLocks noGrp="1"/>
          </p:cNvSpPr>
          <p:nvPr>
            <p:ph type="sldNum" sz="quarter" idx="11"/>
          </p:nvPr>
        </p:nvSpPr>
        <p:spPr>
          <a:xfrm>
            <a:off x="6553200" y="6243638"/>
            <a:ext cx="2133600" cy="457200"/>
          </a:xfrm>
        </p:spPr>
        <p:txBody>
          <a:bodyPr/>
          <a:lstStyle>
            <a:lvl1pPr algn="r">
              <a:defRPr/>
            </a:lvl1pPr>
          </a:lstStyle>
          <a:p>
            <a:pPr>
              <a:defRPr/>
            </a:pPr>
            <a:fld id="{A0597B93-8C2D-4D83-88ED-A28714C68F0D}" type="slidenum">
              <a:rPr lang="en-US"/>
              <a:pPr>
                <a:defRPr/>
              </a:pPr>
              <a:t>‹#›</a:t>
            </a:fld>
            <a:endParaRPr lang="en-US"/>
          </a:p>
        </p:txBody>
      </p:sp>
      <p:sp>
        <p:nvSpPr>
          <p:cNvPr id="5" name="Date Placeholder 4"/>
          <p:cNvSpPr>
            <a:spLocks noGrp="1"/>
          </p:cNvSpPr>
          <p:nvPr>
            <p:ph type="dt" sz="half" idx="12"/>
          </p:nvPr>
        </p:nvSpPr>
        <p:spPr/>
        <p:txBody>
          <a:bodyPr/>
          <a:lstStyle>
            <a:lvl1pPr algn="l">
              <a:defRPr/>
            </a:lvl1pPr>
          </a:lstStyle>
          <a:p>
            <a:pPr>
              <a:defRPr/>
            </a:pPr>
            <a:endParaRPr lang="en-US"/>
          </a:p>
        </p:txBody>
      </p:sp>
    </p:spTree>
    <p:extLst>
      <p:ext uri="{BB962C8B-B14F-4D97-AF65-F5344CB8AC3E}">
        <p14:creationId xmlns="" xmlns:p14="http://schemas.microsoft.com/office/powerpoint/2010/main" val="42710877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8493E8-C8CC-44E1-A238-922EA95A70B7}" type="slidenum">
              <a:rPr lang="en-US"/>
              <a:pPr>
                <a:defRPr/>
              </a:pPr>
              <a:t>‹#›</a:t>
            </a:fld>
            <a:endParaRPr lang="en-US"/>
          </a:p>
        </p:txBody>
      </p:sp>
    </p:spTree>
    <p:extLst>
      <p:ext uri="{BB962C8B-B14F-4D97-AF65-F5344CB8AC3E}">
        <p14:creationId xmlns="" xmlns:p14="http://schemas.microsoft.com/office/powerpoint/2010/main" val="1624687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pic>
        <p:nvPicPr>
          <p:cNvPr id="2" name="Picture 2" descr="D:\JKN.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9850" y="5948363"/>
            <a:ext cx="1363663" cy="909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10"/>
          <p:cNvSpPr txBox="1"/>
          <p:nvPr userDrawn="1"/>
        </p:nvSpPr>
        <p:spPr>
          <a:xfrm>
            <a:off x="1196975" y="6254750"/>
            <a:ext cx="1062038" cy="506413"/>
          </a:xfrm>
          <a:prstGeom prst="rect">
            <a:avLst/>
          </a:prstGeom>
          <a:noFill/>
        </p:spPr>
        <p:txBody>
          <a:bodyPr>
            <a:spAutoFit/>
          </a:bodyPr>
          <a:lstStyle/>
          <a:p>
            <a:pPr>
              <a:defRPr/>
            </a:pPr>
            <a:r>
              <a:rPr lang="en-US" sz="900" b="1" dirty="0">
                <a:latin typeface="Arial Black" pitchFamily="34" charset="0"/>
                <a:cs typeface="Arial" charset="0"/>
              </a:rPr>
              <a:t>JAMINAN</a:t>
            </a:r>
          </a:p>
          <a:p>
            <a:pPr>
              <a:defRPr/>
            </a:pPr>
            <a:r>
              <a:rPr lang="en-US" sz="900" b="1" dirty="0">
                <a:latin typeface="Arial Black" pitchFamily="34" charset="0"/>
                <a:cs typeface="Arial" charset="0"/>
              </a:rPr>
              <a:t>KESEHATAN</a:t>
            </a:r>
          </a:p>
          <a:p>
            <a:pPr>
              <a:defRPr/>
            </a:pPr>
            <a:r>
              <a:rPr lang="en-US" sz="900" b="1" dirty="0">
                <a:latin typeface="Arial Black" pitchFamily="34" charset="0"/>
                <a:cs typeface="Arial" charset="0"/>
              </a:rPr>
              <a:t>NASIONAL</a:t>
            </a:r>
          </a:p>
        </p:txBody>
      </p:sp>
      <p:sp>
        <p:nvSpPr>
          <p:cNvPr id="4" name="Rectangle 12"/>
          <p:cNvSpPr/>
          <p:nvPr userDrawn="1"/>
        </p:nvSpPr>
        <p:spPr>
          <a:xfrm>
            <a:off x="2157413" y="6219825"/>
            <a:ext cx="6986587" cy="650875"/>
          </a:xfrm>
          <a:custGeom>
            <a:avLst/>
            <a:gdLst>
              <a:gd name="connsiteX0" fmla="*/ 0 w 7205830"/>
              <a:gd name="connsiteY0" fmla="*/ 0 h 734199"/>
              <a:gd name="connsiteX1" fmla="*/ 7205830 w 7205830"/>
              <a:gd name="connsiteY1" fmla="*/ 0 h 734199"/>
              <a:gd name="connsiteX2" fmla="*/ 7205830 w 7205830"/>
              <a:gd name="connsiteY2" fmla="*/ 734199 h 734199"/>
              <a:gd name="connsiteX3" fmla="*/ 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61494"/>
              <a:gd name="connsiteX1" fmla="*/ 7205830 w 7205830"/>
              <a:gd name="connsiteY1" fmla="*/ 0 h 761494"/>
              <a:gd name="connsiteX2" fmla="*/ 7205830 w 7205830"/>
              <a:gd name="connsiteY2" fmla="*/ 734199 h 761494"/>
              <a:gd name="connsiteX3" fmla="*/ 1433184 w 7205830"/>
              <a:gd name="connsiteY3" fmla="*/ 761494 h 761494"/>
              <a:gd name="connsiteX4" fmla="*/ 0 w 7205830"/>
              <a:gd name="connsiteY4" fmla="*/ 0 h 761494"/>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33950 h 734199"/>
              <a:gd name="connsiteX4" fmla="*/ 0 w 7205830"/>
              <a:gd name="connsiteY4" fmla="*/ 0 h 734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5830" h="734199">
                <a:moveTo>
                  <a:pt x="0" y="0"/>
                </a:moveTo>
                <a:lnTo>
                  <a:pt x="7205830" y="0"/>
                </a:lnTo>
                <a:lnTo>
                  <a:pt x="7205830" y="734199"/>
                </a:lnTo>
                <a:lnTo>
                  <a:pt x="1433184" y="733950"/>
                </a:lnTo>
                <a:cubicBezTo>
                  <a:pt x="987358" y="243557"/>
                  <a:pt x="568657" y="203790"/>
                  <a:pt x="0" y="0"/>
                </a:cubicBezTo>
                <a:close/>
              </a:path>
            </a:pathLst>
          </a:custGeom>
          <a:solidFill>
            <a:srgbClr val="0043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Slide Number Placeholder 5"/>
          <p:cNvSpPr>
            <a:spLocks noGrp="1"/>
          </p:cNvSpPr>
          <p:nvPr>
            <p:ph type="sldNum" sz="quarter" idx="10"/>
          </p:nvPr>
        </p:nvSpPr>
        <p:spPr/>
        <p:txBody>
          <a:bodyPr/>
          <a:lstStyle>
            <a:lvl1pPr>
              <a:defRPr/>
            </a:lvl1pPr>
          </a:lstStyle>
          <a:p>
            <a:pPr>
              <a:defRPr/>
            </a:pPr>
            <a:fld id="{B37934FC-2F97-4A8C-AA63-71F11AFE9AD9}" type="slidenum">
              <a:rPr lang="id-ID"/>
              <a:pPr>
                <a:defRPr/>
              </a:pPr>
              <a:t>‹#›</a:t>
            </a:fld>
            <a:endParaRPr lang="id-ID"/>
          </a:p>
        </p:txBody>
      </p:sp>
    </p:spTree>
    <p:extLst>
      <p:ext uri="{BB962C8B-B14F-4D97-AF65-F5344CB8AC3E}">
        <p14:creationId xmlns="" xmlns:p14="http://schemas.microsoft.com/office/powerpoint/2010/main" val="17862685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39_Title and Content">
    <p:spTree>
      <p:nvGrpSpPr>
        <p:cNvPr id="1" name=""/>
        <p:cNvGrpSpPr/>
        <p:nvPr/>
      </p:nvGrpSpPr>
      <p:grpSpPr>
        <a:xfrm>
          <a:off x="0" y="0"/>
          <a:ext cx="0" cy="0"/>
          <a:chOff x="0" y="0"/>
          <a:chExt cx="0" cy="0"/>
        </a:xfrm>
      </p:grpSpPr>
      <p:pic>
        <p:nvPicPr>
          <p:cNvPr id="2" name="Picture 2" descr="D:\JKN.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9850" y="5948363"/>
            <a:ext cx="1363663" cy="909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10"/>
          <p:cNvSpPr txBox="1"/>
          <p:nvPr userDrawn="1"/>
        </p:nvSpPr>
        <p:spPr>
          <a:xfrm>
            <a:off x="1196975" y="6254750"/>
            <a:ext cx="1062038" cy="506413"/>
          </a:xfrm>
          <a:prstGeom prst="rect">
            <a:avLst/>
          </a:prstGeom>
          <a:noFill/>
        </p:spPr>
        <p:txBody>
          <a:bodyPr>
            <a:spAutoFit/>
          </a:bodyPr>
          <a:lstStyle/>
          <a:p>
            <a:pPr>
              <a:defRPr/>
            </a:pPr>
            <a:r>
              <a:rPr lang="en-US" sz="900" b="1" dirty="0">
                <a:solidFill>
                  <a:prstClr val="black"/>
                </a:solidFill>
                <a:latin typeface="Arial Black" pitchFamily="34" charset="0"/>
                <a:cs typeface="Arial" charset="0"/>
              </a:rPr>
              <a:t>JAMINAN</a:t>
            </a:r>
          </a:p>
          <a:p>
            <a:pPr>
              <a:defRPr/>
            </a:pPr>
            <a:r>
              <a:rPr lang="en-US" sz="900" b="1" dirty="0">
                <a:solidFill>
                  <a:prstClr val="black"/>
                </a:solidFill>
                <a:latin typeface="Arial Black" pitchFamily="34" charset="0"/>
                <a:cs typeface="Arial" charset="0"/>
              </a:rPr>
              <a:t>KESEHATAN</a:t>
            </a:r>
          </a:p>
          <a:p>
            <a:pPr>
              <a:defRPr/>
            </a:pPr>
            <a:r>
              <a:rPr lang="en-US" sz="900" b="1" dirty="0">
                <a:solidFill>
                  <a:prstClr val="black"/>
                </a:solidFill>
                <a:latin typeface="Arial Black" pitchFamily="34" charset="0"/>
                <a:cs typeface="Arial" charset="0"/>
              </a:rPr>
              <a:t>NASIONAL</a:t>
            </a:r>
          </a:p>
        </p:txBody>
      </p:sp>
      <p:sp>
        <p:nvSpPr>
          <p:cNvPr id="4" name="Rectangle 12"/>
          <p:cNvSpPr/>
          <p:nvPr userDrawn="1"/>
        </p:nvSpPr>
        <p:spPr>
          <a:xfrm>
            <a:off x="2157413" y="6254750"/>
            <a:ext cx="6986587" cy="615950"/>
          </a:xfrm>
          <a:custGeom>
            <a:avLst/>
            <a:gdLst>
              <a:gd name="connsiteX0" fmla="*/ 0 w 7205830"/>
              <a:gd name="connsiteY0" fmla="*/ 0 h 734199"/>
              <a:gd name="connsiteX1" fmla="*/ 7205830 w 7205830"/>
              <a:gd name="connsiteY1" fmla="*/ 0 h 734199"/>
              <a:gd name="connsiteX2" fmla="*/ 7205830 w 7205830"/>
              <a:gd name="connsiteY2" fmla="*/ 734199 h 734199"/>
              <a:gd name="connsiteX3" fmla="*/ 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61494"/>
              <a:gd name="connsiteX1" fmla="*/ 7205830 w 7205830"/>
              <a:gd name="connsiteY1" fmla="*/ 0 h 761494"/>
              <a:gd name="connsiteX2" fmla="*/ 7205830 w 7205830"/>
              <a:gd name="connsiteY2" fmla="*/ 734199 h 761494"/>
              <a:gd name="connsiteX3" fmla="*/ 1433184 w 7205830"/>
              <a:gd name="connsiteY3" fmla="*/ 761494 h 761494"/>
              <a:gd name="connsiteX4" fmla="*/ 0 w 7205830"/>
              <a:gd name="connsiteY4" fmla="*/ 0 h 761494"/>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33950 h 734199"/>
              <a:gd name="connsiteX4" fmla="*/ 0 w 7205830"/>
              <a:gd name="connsiteY4" fmla="*/ 0 h 734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5830" h="734199">
                <a:moveTo>
                  <a:pt x="0" y="0"/>
                </a:moveTo>
                <a:lnTo>
                  <a:pt x="7205830" y="0"/>
                </a:lnTo>
                <a:lnTo>
                  <a:pt x="7205830" y="734199"/>
                </a:lnTo>
                <a:lnTo>
                  <a:pt x="1433184" y="733950"/>
                </a:lnTo>
                <a:cubicBezTo>
                  <a:pt x="987358" y="243557"/>
                  <a:pt x="568657" y="203790"/>
                  <a:pt x="0" y="0"/>
                </a:cubicBezTo>
                <a:close/>
              </a:path>
            </a:pathLst>
          </a:custGeom>
          <a:solidFill>
            <a:srgbClr val="0043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Slide Number Placeholder 5"/>
          <p:cNvSpPr>
            <a:spLocks noGrp="1"/>
          </p:cNvSpPr>
          <p:nvPr>
            <p:ph type="sldNum" sz="quarter" idx="10"/>
          </p:nvPr>
        </p:nvSpPr>
        <p:spPr/>
        <p:txBody>
          <a:bodyPr/>
          <a:lstStyle>
            <a:lvl1pPr>
              <a:defRPr/>
            </a:lvl1pPr>
          </a:lstStyle>
          <a:p>
            <a:pPr>
              <a:defRPr/>
            </a:pPr>
            <a:fld id="{DCF519C2-F4E3-4D4C-AA00-6232882CADE6}" type="slidenum">
              <a:rPr lang="id-ID"/>
              <a:pPr>
                <a:defRPr/>
              </a:pPr>
              <a:t>‹#›</a:t>
            </a:fld>
            <a:endParaRPr lang="id-ID"/>
          </a:p>
        </p:txBody>
      </p:sp>
    </p:spTree>
    <p:extLst>
      <p:ext uri="{BB962C8B-B14F-4D97-AF65-F5344CB8AC3E}">
        <p14:creationId xmlns="" xmlns:p14="http://schemas.microsoft.com/office/powerpoint/2010/main" val="19658545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Picture 2" descr="D:\JKN.png"/>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69850" y="5948363"/>
            <a:ext cx="1363663" cy="9096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 name="TextBox 10"/>
          <p:cNvSpPr txBox="1"/>
          <p:nvPr userDrawn="1"/>
        </p:nvSpPr>
        <p:spPr>
          <a:xfrm>
            <a:off x="1196975" y="6254750"/>
            <a:ext cx="1062038" cy="506413"/>
          </a:xfrm>
          <a:prstGeom prst="rect">
            <a:avLst/>
          </a:prstGeom>
          <a:noFill/>
        </p:spPr>
        <p:txBody>
          <a:bodyPr>
            <a:spAutoFit/>
          </a:bodyPr>
          <a:lstStyle/>
          <a:p>
            <a:pPr>
              <a:defRPr/>
            </a:pPr>
            <a:r>
              <a:rPr lang="en-US" sz="900" b="1" dirty="0">
                <a:latin typeface="Arial Black" pitchFamily="34" charset="0"/>
                <a:cs typeface="Arial" charset="0"/>
              </a:rPr>
              <a:t>JAMINAN</a:t>
            </a:r>
          </a:p>
          <a:p>
            <a:pPr>
              <a:defRPr/>
            </a:pPr>
            <a:r>
              <a:rPr lang="en-US" sz="900" b="1" dirty="0">
                <a:latin typeface="Arial Black" pitchFamily="34" charset="0"/>
                <a:cs typeface="Arial" charset="0"/>
              </a:rPr>
              <a:t>KESEHATAN</a:t>
            </a:r>
          </a:p>
          <a:p>
            <a:pPr>
              <a:defRPr/>
            </a:pPr>
            <a:r>
              <a:rPr lang="en-US" sz="900" b="1" dirty="0">
                <a:latin typeface="Arial Black" pitchFamily="34" charset="0"/>
                <a:cs typeface="Arial" charset="0"/>
              </a:rPr>
              <a:t>NASIONAL</a:t>
            </a:r>
          </a:p>
        </p:txBody>
      </p:sp>
      <p:sp>
        <p:nvSpPr>
          <p:cNvPr id="4" name="Rectangle 12"/>
          <p:cNvSpPr/>
          <p:nvPr userDrawn="1"/>
        </p:nvSpPr>
        <p:spPr>
          <a:xfrm>
            <a:off x="2157413" y="6219825"/>
            <a:ext cx="6986587" cy="650875"/>
          </a:xfrm>
          <a:custGeom>
            <a:avLst/>
            <a:gdLst>
              <a:gd name="connsiteX0" fmla="*/ 0 w 7205830"/>
              <a:gd name="connsiteY0" fmla="*/ 0 h 734199"/>
              <a:gd name="connsiteX1" fmla="*/ 7205830 w 7205830"/>
              <a:gd name="connsiteY1" fmla="*/ 0 h 734199"/>
              <a:gd name="connsiteX2" fmla="*/ 7205830 w 7205830"/>
              <a:gd name="connsiteY2" fmla="*/ 734199 h 734199"/>
              <a:gd name="connsiteX3" fmla="*/ 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705970 w 7205830"/>
              <a:gd name="connsiteY3" fmla="*/ 734199 h 734199"/>
              <a:gd name="connsiteX4" fmla="*/ 0 w 7205830"/>
              <a:gd name="connsiteY4" fmla="*/ 0 h 734199"/>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47846"/>
              <a:gd name="connsiteX1" fmla="*/ 7205830 w 7205830"/>
              <a:gd name="connsiteY1" fmla="*/ 0 h 747846"/>
              <a:gd name="connsiteX2" fmla="*/ 7205830 w 7205830"/>
              <a:gd name="connsiteY2" fmla="*/ 734199 h 747846"/>
              <a:gd name="connsiteX3" fmla="*/ 1569493 w 7205830"/>
              <a:gd name="connsiteY3" fmla="*/ 747846 h 747846"/>
              <a:gd name="connsiteX4" fmla="*/ 0 w 7205830"/>
              <a:gd name="connsiteY4" fmla="*/ 0 h 747846"/>
              <a:gd name="connsiteX0" fmla="*/ 0 w 7205830"/>
              <a:gd name="connsiteY0" fmla="*/ 0 h 761494"/>
              <a:gd name="connsiteX1" fmla="*/ 7205830 w 7205830"/>
              <a:gd name="connsiteY1" fmla="*/ 0 h 761494"/>
              <a:gd name="connsiteX2" fmla="*/ 7205830 w 7205830"/>
              <a:gd name="connsiteY2" fmla="*/ 734199 h 761494"/>
              <a:gd name="connsiteX3" fmla="*/ 1433184 w 7205830"/>
              <a:gd name="connsiteY3" fmla="*/ 761494 h 761494"/>
              <a:gd name="connsiteX4" fmla="*/ 0 w 7205830"/>
              <a:gd name="connsiteY4" fmla="*/ 0 h 761494"/>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20551 h 734199"/>
              <a:gd name="connsiteX4" fmla="*/ 0 w 7205830"/>
              <a:gd name="connsiteY4" fmla="*/ 0 h 734199"/>
              <a:gd name="connsiteX0" fmla="*/ 0 w 7205830"/>
              <a:gd name="connsiteY0" fmla="*/ 0 h 734199"/>
              <a:gd name="connsiteX1" fmla="*/ 7205830 w 7205830"/>
              <a:gd name="connsiteY1" fmla="*/ 0 h 734199"/>
              <a:gd name="connsiteX2" fmla="*/ 7205830 w 7205830"/>
              <a:gd name="connsiteY2" fmla="*/ 734199 h 734199"/>
              <a:gd name="connsiteX3" fmla="*/ 1433184 w 7205830"/>
              <a:gd name="connsiteY3" fmla="*/ 733950 h 734199"/>
              <a:gd name="connsiteX4" fmla="*/ 0 w 7205830"/>
              <a:gd name="connsiteY4" fmla="*/ 0 h 7341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5830" h="734199">
                <a:moveTo>
                  <a:pt x="0" y="0"/>
                </a:moveTo>
                <a:lnTo>
                  <a:pt x="7205830" y="0"/>
                </a:lnTo>
                <a:lnTo>
                  <a:pt x="7205830" y="734199"/>
                </a:lnTo>
                <a:lnTo>
                  <a:pt x="1433184" y="733950"/>
                </a:lnTo>
                <a:cubicBezTo>
                  <a:pt x="987358" y="243557"/>
                  <a:pt x="568657" y="203790"/>
                  <a:pt x="0" y="0"/>
                </a:cubicBezTo>
                <a:close/>
              </a:path>
            </a:pathLst>
          </a:custGeom>
          <a:solidFill>
            <a:srgbClr val="00438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Slide Number Placeholder 5"/>
          <p:cNvSpPr>
            <a:spLocks noGrp="1"/>
          </p:cNvSpPr>
          <p:nvPr>
            <p:ph type="sldNum" sz="quarter" idx="10"/>
          </p:nvPr>
        </p:nvSpPr>
        <p:spPr/>
        <p:txBody>
          <a:bodyPr/>
          <a:lstStyle>
            <a:lvl1pPr>
              <a:defRPr/>
            </a:lvl1pPr>
          </a:lstStyle>
          <a:p>
            <a:pPr>
              <a:defRPr/>
            </a:pPr>
            <a:fld id="{8FF59FBD-A0A3-4890-8AE3-5DEBB94AB055}" type="slidenum">
              <a:rPr lang="id-ID"/>
              <a:pPr>
                <a:defRPr/>
              </a:pPr>
              <a:t>‹#›</a:t>
            </a:fld>
            <a:endParaRPr lang="id-ID"/>
          </a:p>
        </p:txBody>
      </p:sp>
    </p:spTree>
    <p:extLst>
      <p:ext uri="{BB962C8B-B14F-4D97-AF65-F5344CB8AC3E}">
        <p14:creationId xmlns="" xmlns:p14="http://schemas.microsoft.com/office/powerpoint/2010/main" val="308582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4" name="Footer Placeholder 4"/>
          <p:cNvSpPr>
            <a:spLocks noGrp="1"/>
          </p:cNvSpPr>
          <p:nvPr>
            <p:ph type="ftr" sz="quarter" idx="11"/>
          </p:nvPr>
        </p:nvSpPr>
        <p:spPr/>
        <p:txBody>
          <a:bodyPr/>
          <a:lstStyle>
            <a:lvl1pPr>
              <a:defRPr/>
            </a:lvl1pPr>
          </a:lstStyle>
          <a:p>
            <a:endParaRPr lang="id-ID"/>
          </a:p>
        </p:txBody>
      </p:sp>
      <p:sp>
        <p:nvSpPr>
          <p:cNvPr id="5"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376853037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grpSp>
        <p:nvGrpSpPr>
          <p:cNvPr id="2" name="Group 42"/>
          <p:cNvGrpSpPr>
            <a:grpSpLocks/>
          </p:cNvGrpSpPr>
          <p:nvPr userDrawn="1"/>
        </p:nvGrpSpPr>
        <p:grpSpPr bwMode="auto">
          <a:xfrm>
            <a:off x="-76200" y="76200"/>
            <a:ext cx="1295400" cy="1009650"/>
            <a:chOff x="3357554" y="142852"/>
            <a:chExt cx="2286016" cy="1883676"/>
          </a:xfrm>
        </p:grpSpPr>
        <p:pic>
          <p:nvPicPr>
            <p:cNvPr id="5" name="Picture 43" descr="D:\Presidential Transition Team\091023 Sidang Kabient ke-1\garuda_pacasila.png"/>
            <p:cNvPicPr>
              <a:picLocks noChangeAspect="1" noChangeArrowheads="1"/>
            </p:cNvPicPr>
            <p:nvPr/>
          </p:nvPicPr>
          <p:blipFill>
            <a:blip r:embed="rId2" cstate="print">
              <a:lum bright="-20000" contrast="40000"/>
              <a:extLst>
                <a:ext uri="{28A0092B-C50C-407E-A947-70E740481C1C}">
                  <a14:useLocalDpi xmlns="" xmlns:a14="http://schemas.microsoft.com/office/drawing/2010/main" val="0"/>
                </a:ext>
              </a:extLst>
            </a:blip>
            <a:srcRect/>
            <a:stretch>
              <a:fillRect/>
            </a:stretch>
          </p:blipFill>
          <p:spPr bwMode="auto">
            <a:xfrm>
              <a:off x="3810000" y="142852"/>
              <a:ext cx="1371600" cy="1477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44"/>
            <p:cNvSpPr txBox="1">
              <a:spLocks noChangeArrowheads="1"/>
            </p:cNvSpPr>
            <p:nvPr/>
          </p:nvSpPr>
          <p:spPr bwMode="auto">
            <a:xfrm>
              <a:off x="3357554" y="1641500"/>
              <a:ext cx="2286016" cy="385028"/>
            </a:xfrm>
            <a:prstGeom prst="rect">
              <a:avLst/>
            </a:prstGeom>
            <a:noFill/>
            <a:ln>
              <a:noFill/>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US" altLang="id-ID" sz="738" smtClean="0">
                  <a:latin typeface="Calibri" panose="020F0502020204030204" pitchFamily="34" charset="0"/>
                </a:rPr>
                <a:t>MENTERI KESEHATAN</a:t>
              </a:r>
            </a:p>
          </p:txBody>
        </p:sp>
      </p:grpSp>
      <p:sp>
        <p:nvSpPr>
          <p:cNvPr id="24" name="Rectangle 2"/>
          <p:cNvSpPr>
            <a:spLocks noGrp="1"/>
          </p:cNvSpPr>
          <p:nvPr>
            <p:ph type="title"/>
          </p:nvPr>
        </p:nvSpPr>
        <p:spPr/>
        <p:txBody>
          <a:bodyPr/>
          <a:lstStyle>
            <a:lvl1pPr algn="ctr">
              <a:defRPr b="1">
                <a:solidFill>
                  <a:schemeClr val="tx1"/>
                </a:solidFill>
                <a:effectLst/>
              </a:defRPr>
            </a:lvl1pPr>
          </a:lstStyle>
          <a:p>
            <a:r>
              <a:rPr lang="en-US" noProof="1" smtClean="0"/>
              <a:t>Click to edit Master title style</a:t>
            </a:r>
            <a:endParaRPr lang="en-US" dirty="0"/>
          </a:p>
        </p:txBody>
      </p:sp>
      <p:sp>
        <p:nvSpPr>
          <p:cNvPr id="12" name="Rectangle 3"/>
          <p:cNvSpPr>
            <a:spLocks noGrp="1"/>
          </p:cNvSpPr>
          <p:nvPr>
            <p:ph type="body" idx="1"/>
          </p:nvPr>
        </p:nvSpPr>
        <p:spPr/>
        <p:txBody>
          <a:bodyPr/>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C24C7EF7-22B9-43B0-BD8C-AAC7D576AD05}" type="slidenum">
              <a:rPr lang="en-US"/>
              <a:pPr>
                <a:defRPr/>
              </a:pPr>
              <a:t>‹#›</a:t>
            </a:fld>
            <a:endParaRPr lang="en-US"/>
          </a:p>
        </p:txBody>
      </p:sp>
    </p:spTree>
    <p:extLst>
      <p:ext uri="{BB962C8B-B14F-4D97-AF65-F5344CB8AC3E}">
        <p14:creationId xmlns="" xmlns:p14="http://schemas.microsoft.com/office/powerpoint/2010/main" val="212253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3" name="Footer Placeholder 4"/>
          <p:cNvSpPr>
            <a:spLocks noGrp="1"/>
          </p:cNvSpPr>
          <p:nvPr>
            <p:ph type="ftr" sz="quarter" idx="11"/>
          </p:nvPr>
        </p:nvSpPr>
        <p:spPr/>
        <p:txBody>
          <a:bodyPr/>
          <a:lstStyle>
            <a:lvl1pPr>
              <a:defRPr/>
            </a:lvl1pPr>
          </a:lstStyle>
          <a:p>
            <a:endParaRPr lang="id-ID"/>
          </a:p>
        </p:txBody>
      </p:sp>
      <p:sp>
        <p:nvSpPr>
          <p:cNvPr id="4"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258558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1172432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3C1CAC0-4488-4856-8675-F0B9A09CA4FA}" type="datetimeFigureOut">
              <a:rPr lang="id-ID" smtClean="0"/>
              <a:pPr/>
              <a:t>23/06/2015</a:t>
            </a:fld>
            <a:endParaRPr lang="id-ID"/>
          </a:p>
        </p:txBody>
      </p:sp>
      <p:sp>
        <p:nvSpPr>
          <p:cNvPr id="6" name="Footer Placeholder 4"/>
          <p:cNvSpPr>
            <a:spLocks noGrp="1"/>
          </p:cNvSpPr>
          <p:nvPr>
            <p:ph type="ftr" sz="quarter" idx="11"/>
          </p:nvPr>
        </p:nvSpPr>
        <p:spPr/>
        <p:txBody>
          <a:bodyPr/>
          <a:lstStyle>
            <a:lvl1pPr>
              <a:defRPr/>
            </a:lvl1pPr>
          </a:lstStyle>
          <a:p>
            <a:endParaRPr lang="id-ID"/>
          </a:p>
        </p:txBody>
      </p:sp>
      <p:sp>
        <p:nvSpPr>
          <p:cNvPr id="7" name="Slide Number Placeholder 5"/>
          <p:cNvSpPr>
            <a:spLocks noGrp="1"/>
          </p:cNvSpPr>
          <p:nvPr>
            <p:ph type="sldNum" sz="quarter" idx="12"/>
          </p:nvPr>
        </p:nvSpPr>
        <p:spPr/>
        <p:txBody>
          <a:bodyPr/>
          <a:lstStyle>
            <a:lvl1pPr>
              <a:defRPr/>
            </a:lvl1pPr>
          </a:lstStyle>
          <a:p>
            <a:fld id="{1035F3C0-0EB2-4952-A16E-583BB9DF9BBC}" type="slidenum">
              <a:rPr lang="id-ID" smtClean="0"/>
              <a:pPr/>
              <a:t>‹#›</a:t>
            </a:fld>
            <a:endParaRPr lang="id-ID"/>
          </a:p>
        </p:txBody>
      </p:sp>
    </p:spTree>
    <p:extLst>
      <p:ext uri="{BB962C8B-B14F-4D97-AF65-F5344CB8AC3E}">
        <p14:creationId xmlns="" xmlns:p14="http://schemas.microsoft.com/office/powerpoint/2010/main" val="102097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4.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0000">
                    <a:tint val="75000"/>
                  </a:srgbClr>
                </a:solidFill>
                <a:latin typeface="Arial" charset="0"/>
                <a:cs typeface="Arial" charset="0"/>
              </a:defRPr>
            </a:lvl1pPr>
          </a:lstStyle>
          <a:p>
            <a:fld id="{63C1CAC0-4488-4856-8675-F0B9A09CA4FA}" type="datetimeFigureOut">
              <a:rPr lang="id-ID" smtClean="0"/>
              <a:pPr/>
              <a:t>23/06/2015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0000">
                    <a:tint val="75000"/>
                  </a:srgbClr>
                </a:solidFill>
                <a:latin typeface="Arial" charset="0"/>
                <a:cs typeface="Arial" charset="0"/>
              </a:defRPr>
            </a:lvl1pPr>
          </a:lstStyle>
          <a:p>
            <a:endParaRPr lang="id-ID"/>
          </a:p>
        </p:txBody>
      </p:sp>
      <p:grpSp>
        <p:nvGrpSpPr>
          <p:cNvPr id="2" name="Group 32"/>
          <p:cNvGrpSpPr>
            <a:grpSpLocks/>
          </p:cNvGrpSpPr>
          <p:nvPr/>
        </p:nvGrpSpPr>
        <p:grpSpPr bwMode="auto">
          <a:xfrm>
            <a:off x="0" y="0"/>
            <a:ext cx="9144000" cy="6858000"/>
            <a:chOff x="0" y="0"/>
            <a:chExt cx="9144001" cy="6858000"/>
          </a:xfrm>
        </p:grpSpPr>
        <p:sp>
          <p:nvSpPr>
            <p:cNvPr id="8" name="Rectangle 7"/>
            <p:cNvSpPr/>
            <p:nvPr userDrawn="1"/>
          </p:nvSpPr>
          <p:spPr>
            <a:xfrm>
              <a:off x="0"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111" name="Freeform 9"/>
            <p:cNvSpPr>
              <a:spLocks/>
            </p:cNvSpPr>
            <p:nvPr userDrawn="1"/>
          </p:nvSpPr>
          <p:spPr bwMode="auto">
            <a:xfrm>
              <a:off x="7543801" y="0"/>
              <a:ext cx="1600200" cy="2209800"/>
            </a:xfrm>
            <a:custGeom>
              <a:avLst/>
              <a:gdLst>
                <a:gd name="T0" fmla="*/ 0 w 1432"/>
                <a:gd name="T1" fmla="*/ 0 h 3492"/>
                <a:gd name="T2" fmla="*/ 2147483647 w 1432"/>
                <a:gd name="T3" fmla="*/ 0 h 3492"/>
                <a:gd name="T4" fmla="*/ 2147483647 w 1432"/>
                <a:gd name="T5" fmla="*/ 2147483647 h 3492"/>
                <a:gd name="T6" fmla="*/ 2147483647 w 1432"/>
                <a:gd name="T7" fmla="*/ 2147483647 h 3492"/>
                <a:gd name="T8" fmla="*/ 2147483647 w 1432"/>
                <a:gd name="T9" fmla="*/ 2147483647 h 3492"/>
                <a:gd name="T10" fmla="*/ 2147483647 w 1432"/>
                <a:gd name="T11" fmla="*/ 2147483647 h 3492"/>
                <a:gd name="T12" fmla="*/ 2147483647 w 1432"/>
                <a:gd name="T13" fmla="*/ 2147483647 h 3492"/>
                <a:gd name="T14" fmla="*/ 2147483647 w 1432"/>
                <a:gd name="T15" fmla="*/ 2147483647 h 3492"/>
                <a:gd name="T16" fmla="*/ 2147483647 w 1432"/>
                <a:gd name="T17" fmla="*/ 2147483647 h 3492"/>
                <a:gd name="T18" fmla="*/ 2147483647 w 1432"/>
                <a:gd name="T19" fmla="*/ 2147483647 h 3492"/>
                <a:gd name="T20" fmla="*/ 2147483647 w 1432"/>
                <a:gd name="T21" fmla="*/ 2147483647 h 3492"/>
                <a:gd name="T22" fmla="*/ 2147483647 w 1432"/>
                <a:gd name="T23" fmla="*/ 2147483647 h 3492"/>
                <a:gd name="T24" fmla="*/ 2147483647 w 1432"/>
                <a:gd name="T25" fmla="*/ 2147483647 h 3492"/>
                <a:gd name="T26" fmla="*/ 2147483647 w 1432"/>
                <a:gd name="T27" fmla="*/ 2147483647 h 3492"/>
                <a:gd name="T28" fmla="*/ 2147483647 w 1432"/>
                <a:gd name="T29" fmla="*/ 2147483647 h 3492"/>
                <a:gd name="T30" fmla="*/ 2147483647 w 1432"/>
                <a:gd name="T31" fmla="*/ 2147483647 h 3492"/>
                <a:gd name="T32" fmla="*/ 2147483647 w 1432"/>
                <a:gd name="T33" fmla="*/ 2147483647 h 3492"/>
                <a:gd name="T34" fmla="*/ 2147483647 w 1432"/>
                <a:gd name="T35" fmla="*/ 2147483647 h 3492"/>
                <a:gd name="T36" fmla="*/ 2147483647 w 1432"/>
                <a:gd name="T37" fmla="*/ 2147483647 h 3492"/>
                <a:gd name="T38" fmla="*/ 2147483647 w 1432"/>
                <a:gd name="T39" fmla="*/ 2147483647 h 3492"/>
                <a:gd name="T40" fmla="*/ 2147483647 w 1432"/>
                <a:gd name="T41" fmla="*/ 2147483647 h 3492"/>
                <a:gd name="T42" fmla="*/ 2147483647 w 1432"/>
                <a:gd name="T43" fmla="*/ 2147483647 h 3492"/>
                <a:gd name="T44" fmla="*/ 2147483647 w 1432"/>
                <a:gd name="T45" fmla="*/ 2147483647 h 3492"/>
                <a:gd name="T46" fmla="*/ 2147483647 w 1432"/>
                <a:gd name="T47" fmla="*/ 2147483647 h 3492"/>
                <a:gd name="T48" fmla="*/ 2147483647 w 1432"/>
                <a:gd name="T49" fmla="*/ 2147483647 h 3492"/>
                <a:gd name="T50" fmla="*/ 2147483647 w 1432"/>
                <a:gd name="T51" fmla="*/ 2147483647 h 3492"/>
                <a:gd name="T52" fmla="*/ 2147483647 w 1432"/>
                <a:gd name="T53" fmla="*/ 2147483647 h 3492"/>
                <a:gd name="T54" fmla="*/ 2147483647 w 1432"/>
                <a:gd name="T55" fmla="*/ 2147483647 h 3492"/>
                <a:gd name="T56" fmla="*/ 2147483647 w 1432"/>
                <a:gd name="T57" fmla="*/ 2147483647 h 3492"/>
                <a:gd name="T58" fmla="*/ 2147483647 w 1432"/>
                <a:gd name="T59" fmla="*/ 2147483647 h 3492"/>
                <a:gd name="T60" fmla="*/ 2147483647 w 1432"/>
                <a:gd name="T61" fmla="*/ 2147483647 h 3492"/>
                <a:gd name="T62" fmla="*/ 2147483647 w 1432"/>
                <a:gd name="T63" fmla="*/ 2147483647 h 3492"/>
                <a:gd name="T64" fmla="*/ 2147483647 w 1432"/>
                <a:gd name="T65" fmla="*/ 2147483647 h 3492"/>
                <a:gd name="T66" fmla="*/ 2147483647 w 1432"/>
                <a:gd name="T67" fmla="*/ 2147483647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AU"/>
            </a:p>
          </p:txBody>
        </p:sp>
        <p:sp>
          <p:nvSpPr>
            <p:cNvPr id="11" name="Freeform 10"/>
            <p:cNvSpPr>
              <a:spLocks/>
            </p:cNvSpPr>
            <p:nvPr userDrawn="1"/>
          </p:nvSpPr>
          <p:spPr bwMode="auto">
            <a:xfrm>
              <a:off x="3733800" y="5715000"/>
              <a:ext cx="5029201"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a:defRPr/>
              </a:pPr>
              <a:endParaRPr lang="en-US">
                <a:solidFill>
                  <a:srgbClr val="000000"/>
                </a:solidFill>
                <a:latin typeface="Arial" charset="0"/>
                <a:cs typeface="Arial" charset="0"/>
              </a:endParaRPr>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00">
                    <a:tint val="75000"/>
                  </a:srgbClr>
                </a:solidFill>
                <a:latin typeface="Arial" charset="0"/>
                <a:cs typeface="Arial" charset="0"/>
              </a:defRPr>
            </a:lvl1pPr>
          </a:lstStyle>
          <a:p>
            <a:fld id="{1035F3C0-0EB2-4952-A16E-583BB9DF9BBC}" type="slidenum">
              <a:rPr lang="id-ID" smtClean="0"/>
              <a:pPr/>
              <a:t>‹#›</a:t>
            </a:fld>
            <a:endParaRPr lang="id-ID"/>
          </a:p>
        </p:txBody>
      </p:sp>
      <p:sp>
        <p:nvSpPr>
          <p:cNvPr id="410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3" name="Group 11"/>
          <p:cNvGrpSpPr>
            <a:grpSpLocks/>
          </p:cNvGrpSpPr>
          <p:nvPr/>
        </p:nvGrpSpPr>
        <p:grpSpPr bwMode="auto">
          <a:xfrm>
            <a:off x="0" y="2854325"/>
            <a:ext cx="3581400" cy="4003675"/>
            <a:chOff x="0" y="2533588"/>
            <a:chExt cx="8022336" cy="8966516"/>
          </a:xfrm>
        </p:grpSpPr>
        <p:sp>
          <p:nvSpPr>
            <p:cNvPr id="13" name="Freeform 7"/>
            <p:cNvSpPr>
              <a:spLocks/>
            </p:cNvSpPr>
            <p:nvPr userDrawn="1"/>
          </p:nvSpPr>
          <p:spPr bwMode="auto">
            <a:xfrm>
              <a:off x="0" y="2533588"/>
              <a:ext cx="4128517" cy="2513612"/>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14" name="Freeform 8"/>
            <p:cNvSpPr>
              <a:spLocks/>
            </p:cNvSpPr>
            <p:nvPr userDrawn="1"/>
          </p:nvSpPr>
          <p:spPr bwMode="auto">
            <a:xfrm>
              <a:off x="0" y="4979648"/>
              <a:ext cx="3182621" cy="6520456"/>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15" name="Freeform 9"/>
            <p:cNvSpPr>
              <a:spLocks/>
            </p:cNvSpPr>
            <p:nvPr userDrawn="1"/>
          </p:nvSpPr>
          <p:spPr bwMode="auto">
            <a:xfrm>
              <a:off x="0" y="3372643"/>
              <a:ext cx="2894584" cy="2154524"/>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16" name="Freeform 10"/>
            <p:cNvSpPr>
              <a:spLocks/>
            </p:cNvSpPr>
            <p:nvPr userDrawn="1"/>
          </p:nvSpPr>
          <p:spPr bwMode="auto">
            <a:xfrm>
              <a:off x="1504189" y="5587609"/>
              <a:ext cx="6518147" cy="5912495"/>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a:defRPr/>
              </a:pPr>
              <a:endParaRPr lang="en-US">
                <a:solidFill>
                  <a:srgbClr val="000000"/>
                </a:solidFill>
                <a:latin typeface="Arial" charset="0"/>
                <a:cs typeface="Arial" charset="0"/>
              </a:endParaRPr>
            </a:p>
          </p:txBody>
        </p:sp>
        <p:sp>
          <p:nvSpPr>
            <p:cNvPr id="17" name="Freeform 11"/>
            <p:cNvSpPr>
              <a:spLocks/>
            </p:cNvSpPr>
            <p:nvPr userDrawn="1"/>
          </p:nvSpPr>
          <p:spPr bwMode="auto">
            <a:xfrm>
              <a:off x="1155701" y="5800928"/>
              <a:ext cx="3420872" cy="5699176"/>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a:defRPr/>
              </a:pPr>
              <a:endParaRPr lang="en-US">
                <a:solidFill>
                  <a:srgbClr val="000000"/>
                </a:solidFill>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4000" kern="1200">
          <a:solidFill>
            <a:srgbClr val="CA4B05"/>
          </a:solidFill>
          <a:latin typeface="+mj-lt"/>
          <a:ea typeface="+mj-ea"/>
          <a:cs typeface="+mj-cs"/>
        </a:defRPr>
      </a:lvl1pPr>
      <a:lvl2pPr algn="l" rtl="0" eaLnBrk="1" fontAlgn="base" hangingPunct="1">
        <a:spcBef>
          <a:spcPct val="0"/>
        </a:spcBef>
        <a:spcAft>
          <a:spcPct val="0"/>
        </a:spcAft>
        <a:defRPr sz="4000">
          <a:solidFill>
            <a:srgbClr val="CA4B05"/>
          </a:solidFill>
          <a:latin typeface="Calibri" pitchFamily="34" charset="0"/>
        </a:defRPr>
      </a:lvl2pPr>
      <a:lvl3pPr algn="l" rtl="0" eaLnBrk="1" fontAlgn="base" hangingPunct="1">
        <a:spcBef>
          <a:spcPct val="0"/>
        </a:spcBef>
        <a:spcAft>
          <a:spcPct val="0"/>
        </a:spcAft>
        <a:defRPr sz="4000">
          <a:solidFill>
            <a:srgbClr val="CA4B05"/>
          </a:solidFill>
          <a:latin typeface="Calibri" pitchFamily="34" charset="0"/>
        </a:defRPr>
      </a:lvl3pPr>
      <a:lvl4pPr algn="l" rtl="0" eaLnBrk="1" fontAlgn="base" hangingPunct="1">
        <a:spcBef>
          <a:spcPct val="0"/>
        </a:spcBef>
        <a:spcAft>
          <a:spcPct val="0"/>
        </a:spcAft>
        <a:defRPr sz="4000">
          <a:solidFill>
            <a:srgbClr val="CA4B05"/>
          </a:solidFill>
          <a:latin typeface="Calibri" pitchFamily="34" charset="0"/>
        </a:defRPr>
      </a:lvl4pPr>
      <a:lvl5pPr algn="l" rtl="0" eaLnBrk="1" fontAlgn="base" hangingPunct="1">
        <a:spcBef>
          <a:spcPct val="0"/>
        </a:spcBef>
        <a:spcAft>
          <a:spcPct val="0"/>
        </a:spcAft>
        <a:defRPr sz="4000">
          <a:solidFill>
            <a:srgbClr val="CA4B05"/>
          </a:solidFill>
          <a:latin typeface="Calibri" pitchFamily="34" charset="0"/>
        </a:defRPr>
      </a:lvl5pPr>
      <a:lvl6pPr marL="457200" algn="l" rtl="0" eaLnBrk="1" fontAlgn="base" hangingPunct="1">
        <a:spcBef>
          <a:spcPct val="0"/>
        </a:spcBef>
        <a:spcAft>
          <a:spcPct val="0"/>
        </a:spcAft>
        <a:defRPr sz="4000">
          <a:solidFill>
            <a:srgbClr val="CA4B05"/>
          </a:solidFill>
          <a:latin typeface="Calibri" pitchFamily="34" charset="0"/>
        </a:defRPr>
      </a:lvl6pPr>
      <a:lvl7pPr marL="914400" algn="l" rtl="0" eaLnBrk="1" fontAlgn="base" hangingPunct="1">
        <a:spcBef>
          <a:spcPct val="0"/>
        </a:spcBef>
        <a:spcAft>
          <a:spcPct val="0"/>
        </a:spcAft>
        <a:defRPr sz="4000">
          <a:solidFill>
            <a:srgbClr val="CA4B05"/>
          </a:solidFill>
          <a:latin typeface="Calibri" pitchFamily="34" charset="0"/>
        </a:defRPr>
      </a:lvl7pPr>
      <a:lvl8pPr marL="1371600" algn="l" rtl="0" eaLnBrk="1" fontAlgn="base" hangingPunct="1">
        <a:spcBef>
          <a:spcPct val="0"/>
        </a:spcBef>
        <a:spcAft>
          <a:spcPct val="0"/>
        </a:spcAft>
        <a:defRPr sz="4000">
          <a:solidFill>
            <a:srgbClr val="CA4B05"/>
          </a:solidFill>
          <a:latin typeface="Calibri" pitchFamily="34" charset="0"/>
        </a:defRPr>
      </a:lvl8pPr>
      <a:lvl9pPr marL="1828800" algn="l" rtl="0" eaLnBrk="1" fontAlgn="base" hangingPunct="1">
        <a:spcBef>
          <a:spcPct val="0"/>
        </a:spcBef>
        <a:spcAft>
          <a:spcPct val="0"/>
        </a:spcAft>
        <a:defRPr sz="4000">
          <a:solidFill>
            <a:srgbClr val="CA4B05"/>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2400" kern="1200">
          <a:solidFill>
            <a:srgbClr val="5B5C5F"/>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kern="1200">
          <a:solidFill>
            <a:srgbClr val="5B5C5F"/>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kern="1200">
          <a:solidFill>
            <a:srgbClr val="5B5C5F"/>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1600" kern="1200">
          <a:solidFill>
            <a:srgbClr val="5B5C5F"/>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1600" kern="1200">
          <a:solidFill>
            <a:srgbClr val="5B5C5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14" cstate="print">
            <a:extLst>
              <a:ext uri="{28A0092B-C50C-407E-A947-70E740481C1C}">
                <a14:useLocalDpi xmlns="" xmlns:a14="http://schemas.microsoft.com/office/drawing/2010/main" val="0"/>
              </a:ext>
            </a:extLst>
          </a:blip>
          <a:srcRect/>
          <a:stretch>
            <a:fillRect/>
          </a:stretch>
        </p:blipFill>
        <p:spPr bwMode="auto">
          <a:xfrm>
            <a:off x="0" y="-25400"/>
            <a:ext cx="1514475" cy="688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Text Placeholder 2"/>
          <p:cNvSpPr>
            <a:spLocks noGrp="1"/>
          </p:cNvSpPr>
          <p:nvPr>
            <p:ph type="body" idx="1"/>
          </p:nvPr>
        </p:nvSpPr>
        <p:spPr bwMode="auto">
          <a:xfrm>
            <a:off x="879475"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6" name="Slide Number Placeholder 5"/>
          <p:cNvSpPr>
            <a:spLocks noGrp="1"/>
          </p:cNvSpPr>
          <p:nvPr>
            <p:ph type="sldNum" sz="quarter" idx="4"/>
          </p:nvPr>
        </p:nvSpPr>
        <p:spPr>
          <a:xfrm>
            <a:off x="4440238" y="6326188"/>
            <a:ext cx="1090612"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mn-ea"/>
                <a:cs typeface="+mn-cs"/>
              </a:defRPr>
            </a:lvl1pPr>
          </a:lstStyle>
          <a:p>
            <a:fld id="{6F5D6F10-AFF0-4885-9A8B-E9EE0AE4BDC8}" type="slidenum">
              <a:rPr lang="id-ID" smtClean="0"/>
              <a:pPr/>
              <a:t>‹#›</a:t>
            </a:fld>
            <a:endParaRPr lang="id-ID"/>
          </a:p>
        </p:txBody>
      </p:sp>
      <p:pic>
        <p:nvPicPr>
          <p:cNvPr id="2053" name="Picture 2" descr="E:\Subag TIK\Logo\LOGO RS HAM.JPG"/>
          <p:cNvPicPr>
            <a:picLocks noChangeAspect="1" noChangeArrowheads="1"/>
          </p:cNvPicPr>
          <p:nvPr/>
        </p:nvPicPr>
        <p:blipFill>
          <a:blip r:embed="rId15" cstate="print">
            <a:extLst>
              <a:ext uri="{28A0092B-C50C-407E-A947-70E740481C1C}">
                <a14:useLocalDpi xmlns="" xmlns:a14="http://schemas.microsoft.com/office/drawing/2010/main" val="0"/>
              </a:ext>
            </a:extLst>
          </a:blip>
          <a:srcRect/>
          <a:stretch>
            <a:fillRect/>
          </a:stretch>
        </p:blipFill>
        <p:spPr bwMode="auto">
          <a:xfrm>
            <a:off x="7399338" y="6243638"/>
            <a:ext cx="1470025"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6" cstate="print">
            <a:extLst>
              <a:ext uri="{28A0092B-C50C-407E-A947-70E740481C1C}">
                <a14:useLocalDpi xmlns="" xmlns:a14="http://schemas.microsoft.com/office/drawing/2010/main" val="0"/>
              </a:ext>
            </a:extLst>
          </a:blip>
          <a:srcRect/>
          <a:stretch>
            <a:fillRect/>
          </a:stretch>
        </p:blipFill>
        <p:spPr bwMode="auto">
          <a:xfrm>
            <a:off x="900113" y="-25400"/>
            <a:ext cx="8243887"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5" name="Title Placeholder 1"/>
          <p:cNvSpPr>
            <a:spLocks noGrp="1"/>
          </p:cNvSpPr>
          <p:nvPr>
            <p:ph type="title"/>
          </p:nvPr>
        </p:nvSpPr>
        <p:spPr bwMode="auto">
          <a:xfrm>
            <a:off x="827088"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id-ID" smtClean="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sldNum="0" hdr="0" ftr="0" dt="0"/>
  <p:txStyles>
    <p:titleStyle>
      <a:lvl1pPr algn="ctr" rtl="0" eaLnBrk="1" fontAlgn="base" hangingPunct="1">
        <a:spcBef>
          <a:spcPct val="0"/>
        </a:spcBef>
        <a:spcAft>
          <a:spcPct val="0"/>
        </a:spcAft>
        <a:defRPr sz="4400" b="1" kern="1200">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Calibri" pitchFamily="34" charset="0"/>
        </a:defRPr>
      </a:lvl2pPr>
      <a:lvl3pPr algn="ctr" rtl="0" eaLnBrk="1" fontAlgn="base" hangingPunct="1">
        <a:spcBef>
          <a:spcPct val="0"/>
        </a:spcBef>
        <a:spcAft>
          <a:spcPct val="0"/>
        </a:spcAft>
        <a:defRPr sz="4400" b="1">
          <a:solidFill>
            <a:schemeClr val="tx2"/>
          </a:solidFill>
          <a:latin typeface="Calibri" pitchFamily="34" charset="0"/>
        </a:defRPr>
      </a:lvl3pPr>
      <a:lvl4pPr algn="ctr" rtl="0" eaLnBrk="1" fontAlgn="base" hangingPunct="1">
        <a:spcBef>
          <a:spcPct val="0"/>
        </a:spcBef>
        <a:spcAft>
          <a:spcPct val="0"/>
        </a:spcAft>
        <a:defRPr sz="4400" b="1">
          <a:solidFill>
            <a:schemeClr val="tx2"/>
          </a:solidFill>
          <a:latin typeface="Calibri" pitchFamily="34" charset="0"/>
        </a:defRPr>
      </a:lvl4pPr>
      <a:lvl5pPr algn="ctr" rtl="0" eaLnBrk="1" fontAlgn="base" hangingPunct="1">
        <a:spcBef>
          <a:spcPct val="0"/>
        </a:spcBef>
        <a:spcAft>
          <a:spcPct val="0"/>
        </a:spcAft>
        <a:defRPr sz="4400" b="1">
          <a:solidFill>
            <a:schemeClr val="tx2"/>
          </a:solidFill>
          <a:latin typeface="Calibri" pitchFamily="34" charset="0"/>
        </a:defRPr>
      </a:lvl5pPr>
      <a:lvl6pPr marL="457200" algn="ctr" rtl="0" eaLnBrk="1" fontAlgn="base" hangingPunct="1">
        <a:spcBef>
          <a:spcPct val="0"/>
        </a:spcBef>
        <a:spcAft>
          <a:spcPct val="0"/>
        </a:spcAft>
        <a:defRPr sz="4400" b="1">
          <a:solidFill>
            <a:schemeClr val="tx2"/>
          </a:solidFill>
          <a:latin typeface="Calibri" pitchFamily="34" charset="0"/>
        </a:defRPr>
      </a:lvl6pPr>
      <a:lvl7pPr marL="914400" algn="ctr" rtl="0" eaLnBrk="1" fontAlgn="base" hangingPunct="1">
        <a:spcBef>
          <a:spcPct val="0"/>
        </a:spcBef>
        <a:spcAft>
          <a:spcPct val="0"/>
        </a:spcAft>
        <a:defRPr sz="4400" b="1">
          <a:solidFill>
            <a:schemeClr val="tx2"/>
          </a:solidFill>
          <a:latin typeface="Calibri" pitchFamily="34" charset="0"/>
        </a:defRPr>
      </a:lvl7pPr>
      <a:lvl8pPr marL="1371600" algn="ctr" rtl="0" eaLnBrk="1" fontAlgn="base" hangingPunct="1">
        <a:spcBef>
          <a:spcPct val="0"/>
        </a:spcBef>
        <a:spcAft>
          <a:spcPct val="0"/>
        </a:spcAft>
        <a:defRPr sz="4400" b="1">
          <a:solidFill>
            <a:schemeClr val="tx2"/>
          </a:solidFill>
          <a:latin typeface="Calibri" pitchFamily="34" charset="0"/>
        </a:defRPr>
      </a:lvl8pPr>
      <a:lvl9pPr marL="1828800" algn="ctr" rtl="0" eaLnBrk="1" fontAlgn="base" hangingPunct="1">
        <a:spcBef>
          <a:spcPct val="0"/>
        </a:spcBef>
        <a:spcAft>
          <a:spcPct val="0"/>
        </a:spcAft>
        <a:defRPr sz="4400" b="1">
          <a:solidFill>
            <a:schemeClr val="tx2"/>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0" hangingPunct="0">
              <a:defRPr sz="900">
                <a:solidFill>
                  <a:schemeClr val="tx1">
                    <a:tint val="75000"/>
                  </a:schemeClr>
                </a:solidFill>
                <a:latin typeface="Arial" panose="020B0604020202020204" pitchFamily="34" charset="0"/>
                <a:ea typeface="+mn-ea"/>
                <a:cs typeface="+mn-cs"/>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0" hangingPunct="0">
              <a:defRPr sz="900">
                <a:solidFill>
                  <a:schemeClr val="tx1">
                    <a:tint val="75000"/>
                  </a:schemeClr>
                </a:solidFill>
                <a:latin typeface="Arial" panose="020B0604020202020204"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900">
                <a:solidFill>
                  <a:schemeClr val="accent1"/>
                </a:solidFill>
                <a:latin typeface="Arial" pitchFamily="34" charset="0"/>
                <a:ea typeface="ＭＳ Ｐゴシック" pitchFamily="34" charset="-128"/>
                <a:cs typeface="+mn-cs"/>
              </a:defRPr>
            </a:lvl1pPr>
          </a:lstStyle>
          <a:p>
            <a:pPr>
              <a:defRPr/>
            </a:pPr>
            <a:fld id="{1FE72791-BF51-4B19-A2B3-288D8C21A4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l" defTabSz="457200" rtl="0" eaLnBrk="1" fontAlgn="base" hangingPunct="1">
        <a:spcBef>
          <a:spcPct val="0"/>
        </a:spcBef>
        <a:spcAft>
          <a:spcPct val="0"/>
        </a:spcAft>
        <a:defRPr sz="3600" kern="1200">
          <a:solidFill>
            <a:schemeClr val="accent1"/>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ea typeface="MS PGothic" pitchFamily="34" charset="-128"/>
          <a:cs typeface="ＭＳ Ｐゴシック"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ea typeface="MS PGothic" pitchFamily="34" charset="-128"/>
          <a:cs typeface="ＭＳ Ｐゴシック"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ea typeface="MS PGothic" pitchFamily="34" charset="-128"/>
          <a:cs typeface="ＭＳ Ｐゴシック"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ea typeface="MS PGothic" pitchFamily="34" charset="-128"/>
          <a:cs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itchFamily="18" charset="2"/>
        <a:buChar char=""/>
        <a:defRPr sz="3200" kern="1200">
          <a:solidFill>
            <a:srgbClr val="404040"/>
          </a:solidFill>
          <a:latin typeface="+mn-lt"/>
          <a:ea typeface="MS PGothic" pitchFamily="34" charset="-128"/>
          <a:cs typeface="ＭＳ Ｐゴシック" charset="0"/>
        </a:defRPr>
      </a:lvl1pPr>
      <a:lvl2pPr marL="742950" indent="-285750" algn="l" defTabSz="457200" rtl="0" eaLnBrk="1" fontAlgn="base" hangingPunct="1">
        <a:spcBef>
          <a:spcPts val="1000"/>
        </a:spcBef>
        <a:spcAft>
          <a:spcPct val="0"/>
        </a:spcAft>
        <a:buClr>
          <a:schemeClr val="accent1"/>
        </a:buClr>
        <a:buSzPct val="80000"/>
        <a:buFont typeface="Wingdings 3" pitchFamily="18" charset="2"/>
        <a:buChar char=""/>
        <a:defRPr sz="1600" kern="1200">
          <a:solidFill>
            <a:srgbClr val="404040"/>
          </a:solidFill>
          <a:latin typeface="+mn-lt"/>
          <a:ea typeface="MS PGothic" pitchFamily="34" charset="-128"/>
          <a:cs typeface="+mn-cs"/>
        </a:defRPr>
      </a:lvl2pPr>
      <a:lvl3pPr marL="1143000" indent="-228600" algn="l" defTabSz="457200" rtl="0" eaLnBrk="1" fontAlgn="base" hangingPunct="1">
        <a:spcBef>
          <a:spcPts val="1000"/>
        </a:spcBef>
        <a:spcAft>
          <a:spcPct val="0"/>
        </a:spcAft>
        <a:buClr>
          <a:schemeClr val="accent1"/>
        </a:buClr>
        <a:buSzPct val="80000"/>
        <a:buFont typeface="Wingdings 3" pitchFamily="18" charset="2"/>
        <a:buChar char=""/>
        <a:defRPr sz="1400" kern="1200">
          <a:solidFill>
            <a:srgbClr val="404040"/>
          </a:solidFill>
          <a:latin typeface="+mn-lt"/>
          <a:ea typeface="MS PGothic" pitchFamily="34" charset="-128"/>
          <a:cs typeface="+mn-cs"/>
        </a:defRPr>
      </a:lvl3pPr>
      <a:lvl4pPr marL="16002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S PGothic" pitchFamily="34" charset="-128"/>
          <a:cs typeface="+mn-cs"/>
        </a:defRPr>
      </a:lvl4pPr>
      <a:lvl5pPr marL="2057400" indent="-228600" algn="l" defTabSz="457200" rtl="0" eaLnBrk="1" fontAlgn="base" hangingPunct="1">
        <a:spcBef>
          <a:spcPts val="1000"/>
        </a:spcBef>
        <a:spcAft>
          <a:spcPct val="0"/>
        </a:spcAft>
        <a:buClr>
          <a:schemeClr val="accent1"/>
        </a:buClr>
        <a:buSzPct val="80000"/>
        <a:buFont typeface="Wingdings 3" pitchFamily="18" charset="2"/>
        <a:buChar char=""/>
        <a:defRPr sz="1200" kern="1200">
          <a:solidFill>
            <a:srgbClr val="404040"/>
          </a:solidFill>
          <a:latin typeface="+mn-lt"/>
          <a:ea typeface="MS PGothic" pitchFamily="34" charset="-128"/>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grpSp>
        <p:nvGrpSpPr>
          <p:cNvPr id="2" name="Group 32"/>
          <p:cNvGrpSpPr>
            <a:grpSpLocks/>
          </p:cNvGrpSpPr>
          <p:nvPr/>
        </p:nvGrpSpPr>
        <p:grpSpPr bwMode="auto">
          <a:xfrm>
            <a:off x="0" y="0"/>
            <a:ext cx="9144000" cy="6858000"/>
            <a:chOff x="0" y="0"/>
            <a:chExt cx="9144001" cy="6858000"/>
          </a:xfrm>
        </p:grpSpPr>
        <p:sp>
          <p:nvSpPr>
            <p:cNvPr id="8" name="Rectangle 7"/>
            <p:cNvSpPr/>
            <p:nvPr userDrawn="1"/>
          </p:nvSpPr>
          <p:spPr>
            <a:xfrm>
              <a:off x="0"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87" name="Freeform 9"/>
            <p:cNvSpPr>
              <a:spLocks/>
            </p:cNvSpPr>
            <p:nvPr userDrawn="1"/>
          </p:nvSpPr>
          <p:spPr bwMode="auto">
            <a:xfrm>
              <a:off x="7543801" y="0"/>
              <a:ext cx="1600200" cy="2209800"/>
            </a:xfrm>
            <a:custGeom>
              <a:avLst/>
              <a:gdLst>
                <a:gd name="T0" fmla="*/ 0 w 1432"/>
                <a:gd name="T1" fmla="*/ 0 h 3492"/>
                <a:gd name="T2" fmla="*/ 2147483647 w 1432"/>
                <a:gd name="T3" fmla="*/ 0 h 3492"/>
                <a:gd name="T4" fmla="*/ 2147483647 w 1432"/>
                <a:gd name="T5" fmla="*/ 2147483647 h 3492"/>
                <a:gd name="T6" fmla="*/ 2147483647 w 1432"/>
                <a:gd name="T7" fmla="*/ 2147483647 h 3492"/>
                <a:gd name="T8" fmla="*/ 2147483647 w 1432"/>
                <a:gd name="T9" fmla="*/ 2147483647 h 3492"/>
                <a:gd name="T10" fmla="*/ 2147483647 w 1432"/>
                <a:gd name="T11" fmla="*/ 2147483647 h 3492"/>
                <a:gd name="T12" fmla="*/ 2147483647 w 1432"/>
                <a:gd name="T13" fmla="*/ 2147483647 h 3492"/>
                <a:gd name="T14" fmla="*/ 2147483647 w 1432"/>
                <a:gd name="T15" fmla="*/ 2147483647 h 3492"/>
                <a:gd name="T16" fmla="*/ 2147483647 w 1432"/>
                <a:gd name="T17" fmla="*/ 2147483647 h 3492"/>
                <a:gd name="T18" fmla="*/ 2147483647 w 1432"/>
                <a:gd name="T19" fmla="*/ 2147483647 h 3492"/>
                <a:gd name="T20" fmla="*/ 2147483647 w 1432"/>
                <a:gd name="T21" fmla="*/ 2147483647 h 3492"/>
                <a:gd name="T22" fmla="*/ 2147483647 w 1432"/>
                <a:gd name="T23" fmla="*/ 2147483647 h 3492"/>
                <a:gd name="T24" fmla="*/ 2147483647 w 1432"/>
                <a:gd name="T25" fmla="*/ 2147483647 h 3492"/>
                <a:gd name="T26" fmla="*/ 2147483647 w 1432"/>
                <a:gd name="T27" fmla="*/ 2147483647 h 3492"/>
                <a:gd name="T28" fmla="*/ 2147483647 w 1432"/>
                <a:gd name="T29" fmla="*/ 2147483647 h 3492"/>
                <a:gd name="T30" fmla="*/ 2147483647 w 1432"/>
                <a:gd name="T31" fmla="*/ 2147483647 h 3492"/>
                <a:gd name="T32" fmla="*/ 2147483647 w 1432"/>
                <a:gd name="T33" fmla="*/ 2147483647 h 3492"/>
                <a:gd name="T34" fmla="*/ 2147483647 w 1432"/>
                <a:gd name="T35" fmla="*/ 2147483647 h 3492"/>
                <a:gd name="T36" fmla="*/ 2147483647 w 1432"/>
                <a:gd name="T37" fmla="*/ 2147483647 h 3492"/>
                <a:gd name="T38" fmla="*/ 2147483647 w 1432"/>
                <a:gd name="T39" fmla="*/ 2147483647 h 3492"/>
                <a:gd name="T40" fmla="*/ 2147483647 w 1432"/>
                <a:gd name="T41" fmla="*/ 2147483647 h 3492"/>
                <a:gd name="T42" fmla="*/ 2147483647 w 1432"/>
                <a:gd name="T43" fmla="*/ 2147483647 h 3492"/>
                <a:gd name="T44" fmla="*/ 2147483647 w 1432"/>
                <a:gd name="T45" fmla="*/ 2147483647 h 3492"/>
                <a:gd name="T46" fmla="*/ 2147483647 w 1432"/>
                <a:gd name="T47" fmla="*/ 2147483647 h 3492"/>
                <a:gd name="T48" fmla="*/ 2147483647 w 1432"/>
                <a:gd name="T49" fmla="*/ 2147483647 h 3492"/>
                <a:gd name="T50" fmla="*/ 2147483647 w 1432"/>
                <a:gd name="T51" fmla="*/ 2147483647 h 3492"/>
                <a:gd name="T52" fmla="*/ 2147483647 w 1432"/>
                <a:gd name="T53" fmla="*/ 2147483647 h 3492"/>
                <a:gd name="T54" fmla="*/ 2147483647 w 1432"/>
                <a:gd name="T55" fmla="*/ 2147483647 h 3492"/>
                <a:gd name="T56" fmla="*/ 2147483647 w 1432"/>
                <a:gd name="T57" fmla="*/ 2147483647 h 3492"/>
                <a:gd name="T58" fmla="*/ 2147483647 w 1432"/>
                <a:gd name="T59" fmla="*/ 2147483647 h 3492"/>
                <a:gd name="T60" fmla="*/ 2147483647 w 1432"/>
                <a:gd name="T61" fmla="*/ 2147483647 h 3492"/>
                <a:gd name="T62" fmla="*/ 2147483647 w 1432"/>
                <a:gd name="T63" fmla="*/ 2147483647 h 3492"/>
                <a:gd name="T64" fmla="*/ 2147483647 w 1432"/>
                <a:gd name="T65" fmla="*/ 2147483647 h 3492"/>
                <a:gd name="T66" fmla="*/ 2147483647 w 1432"/>
                <a:gd name="T67" fmla="*/ 2147483647 h 3492"/>
                <a:gd name="T68" fmla="*/ 0 w 1432"/>
                <a:gd name="T69" fmla="*/ 0 h 349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AU"/>
            </a:p>
          </p:txBody>
        </p:sp>
        <p:sp>
          <p:nvSpPr>
            <p:cNvPr id="11" name="Freeform 10"/>
            <p:cNvSpPr>
              <a:spLocks/>
            </p:cNvSpPr>
            <p:nvPr userDrawn="1"/>
          </p:nvSpPr>
          <p:spPr bwMode="auto">
            <a:xfrm>
              <a:off x="3733800" y="5715000"/>
              <a:ext cx="5029201"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a:lstStyle/>
            <a:p>
              <a:pPr>
                <a:defRPr/>
              </a:pPr>
              <a:endParaRPr lang="en-US">
                <a:latin typeface="Arial" charset="0"/>
                <a:cs typeface="Arial" charset="0"/>
              </a:endParaRPr>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1A523CA8-DC6D-49A7-A61E-BB9FA424B8ED}" type="slidenum">
              <a:rPr lang="en-US"/>
              <a:pPr>
                <a:defRPr/>
              </a:pPr>
              <a:t>‹#›</a:t>
            </a:fld>
            <a:endParaRPr lang="en-US"/>
          </a:p>
        </p:txBody>
      </p:sp>
      <p:sp>
        <p:nvSpPr>
          <p:cNvPr id="307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3" name="Group 11"/>
          <p:cNvGrpSpPr>
            <a:grpSpLocks/>
          </p:cNvGrpSpPr>
          <p:nvPr/>
        </p:nvGrpSpPr>
        <p:grpSpPr bwMode="auto">
          <a:xfrm>
            <a:off x="0" y="2854325"/>
            <a:ext cx="3581400" cy="4003675"/>
            <a:chOff x="0" y="2533588"/>
            <a:chExt cx="8022336" cy="8966516"/>
          </a:xfrm>
        </p:grpSpPr>
        <p:sp>
          <p:nvSpPr>
            <p:cNvPr id="13" name="Freeform 7"/>
            <p:cNvSpPr>
              <a:spLocks/>
            </p:cNvSpPr>
            <p:nvPr userDrawn="1"/>
          </p:nvSpPr>
          <p:spPr bwMode="auto">
            <a:xfrm>
              <a:off x="0" y="2533588"/>
              <a:ext cx="4128517" cy="2513612"/>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a:lstStyle/>
            <a:p>
              <a:pPr>
                <a:defRPr/>
              </a:pPr>
              <a:endParaRPr lang="en-US">
                <a:latin typeface="Arial" charset="0"/>
                <a:cs typeface="Arial" charset="0"/>
              </a:endParaRPr>
            </a:p>
          </p:txBody>
        </p:sp>
        <p:sp>
          <p:nvSpPr>
            <p:cNvPr id="14" name="Freeform 8"/>
            <p:cNvSpPr>
              <a:spLocks/>
            </p:cNvSpPr>
            <p:nvPr userDrawn="1"/>
          </p:nvSpPr>
          <p:spPr bwMode="auto">
            <a:xfrm>
              <a:off x="0" y="4979648"/>
              <a:ext cx="3182621" cy="6520456"/>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a:lstStyle/>
            <a:p>
              <a:pPr>
                <a:defRPr/>
              </a:pPr>
              <a:endParaRPr lang="en-US">
                <a:latin typeface="Arial" charset="0"/>
                <a:cs typeface="Arial" charset="0"/>
              </a:endParaRPr>
            </a:p>
          </p:txBody>
        </p:sp>
        <p:sp>
          <p:nvSpPr>
            <p:cNvPr id="15" name="Freeform 9"/>
            <p:cNvSpPr>
              <a:spLocks/>
            </p:cNvSpPr>
            <p:nvPr userDrawn="1"/>
          </p:nvSpPr>
          <p:spPr bwMode="auto">
            <a:xfrm>
              <a:off x="0" y="3372643"/>
              <a:ext cx="2894584" cy="2154524"/>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a:lstStyle/>
            <a:p>
              <a:pPr>
                <a:defRPr/>
              </a:pPr>
              <a:endParaRPr lang="en-US">
                <a:latin typeface="Arial" charset="0"/>
                <a:cs typeface="Arial" charset="0"/>
              </a:endParaRPr>
            </a:p>
          </p:txBody>
        </p:sp>
        <p:sp>
          <p:nvSpPr>
            <p:cNvPr id="16" name="Freeform 10"/>
            <p:cNvSpPr>
              <a:spLocks/>
            </p:cNvSpPr>
            <p:nvPr userDrawn="1"/>
          </p:nvSpPr>
          <p:spPr bwMode="auto">
            <a:xfrm>
              <a:off x="1504189" y="5587609"/>
              <a:ext cx="6518147" cy="5912495"/>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a:lstStyle/>
            <a:p>
              <a:pPr>
                <a:defRPr/>
              </a:pPr>
              <a:endParaRPr lang="en-US">
                <a:latin typeface="Arial" charset="0"/>
                <a:cs typeface="Arial" charset="0"/>
              </a:endParaRPr>
            </a:p>
          </p:txBody>
        </p:sp>
        <p:sp>
          <p:nvSpPr>
            <p:cNvPr id="17" name="Freeform 11"/>
            <p:cNvSpPr>
              <a:spLocks/>
            </p:cNvSpPr>
            <p:nvPr userDrawn="1"/>
          </p:nvSpPr>
          <p:spPr bwMode="auto">
            <a:xfrm>
              <a:off x="1155701" y="5800928"/>
              <a:ext cx="3420872" cy="5699176"/>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Lst>
  <p:hf sldNum="0" hdr="0" ftr="0" dt="0"/>
  <p:txStyles>
    <p:titleStyle>
      <a:lvl1pPr algn="l" rtl="0" eaLnBrk="1" fontAlgn="base" hangingPunct="1">
        <a:spcBef>
          <a:spcPct val="0"/>
        </a:spcBef>
        <a:spcAft>
          <a:spcPct val="0"/>
        </a:spcAft>
        <a:defRPr sz="4000" kern="1200">
          <a:solidFill>
            <a:srgbClr val="CA4B05"/>
          </a:solidFill>
          <a:latin typeface="+mj-lt"/>
          <a:ea typeface="+mj-ea"/>
          <a:cs typeface="+mj-cs"/>
        </a:defRPr>
      </a:lvl1pPr>
      <a:lvl2pPr algn="l" rtl="0" eaLnBrk="1" fontAlgn="base" hangingPunct="1">
        <a:spcBef>
          <a:spcPct val="0"/>
        </a:spcBef>
        <a:spcAft>
          <a:spcPct val="0"/>
        </a:spcAft>
        <a:defRPr sz="4000">
          <a:solidFill>
            <a:srgbClr val="CA4B05"/>
          </a:solidFill>
          <a:latin typeface="Calibri" pitchFamily="34" charset="0"/>
        </a:defRPr>
      </a:lvl2pPr>
      <a:lvl3pPr algn="l" rtl="0" eaLnBrk="1" fontAlgn="base" hangingPunct="1">
        <a:spcBef>
          <a:spcPct val="0"/>
        </a:spcBef>
        <a:spcAft>
          <a:spcPct val="0"/>
        </a:spcAft>
        <a:defRPr sz="4000">
          <a:solidFill>
            <a:srgbClr val="CA4B05"/>
          </a:solidFill>
          <a:latin typeface="Calibri" pitchFamily="34" charset="0"/>
        </a:defRPr>
      </a:lvl3pPr>
      <a:lvl4pPr algn="l" rtl="0" eaLnBrk="1" fontAlgn="base" hangingPunct="1">
        <a:spcBef>
          <a:spcPct val="0"/>
        </a:spcBef>
        <a:spcAft>
          <a:spcPct val="0"/>
        </a:spcAft>
        <a:defRPr sz="4000">
          <a:solidFill>
            <a:srgbClr val="CA4B05"/>
          </a:solidFill>
          <a:latin typeface="Calibri" pitchFamily="34" charset="0"/>
        </a:defRPr>
      </a:lvl4pPr>
      <a:lvl5pPr algn="l" rtl="0" eaLnBrk="1" fontAlgn="base" hangingPunct="1">
        <a:spcBef>
          <a:spcPct val="0"/>
        </a:spcBef>
        <a:spcAft>
          <a:spcPct val="0"/>
        </a:spcAft>
        <a:defRPr sz="4000">
          <a:solidFill>
            <a:srgbClr val="CA4B05"/>
          </a:solidFill>
          <a:latin typeface="Calibri" pitchFamily="34" charset="0"/>
        </a:defRPr>
      </a:lvl5pPr>
      <a:lvl6pPr marL="457200" algn="l" rtl="0" eaLnBrk="1" fontAlgn="base" hangingPunct="1">
        <a:spcBef>
          <a:spcPct val="0"/>
        </a:spcBef>
        <a:spcAft>
          <a:spcPct val="0"/>
        </a:spcAft>
        <a:defRPr sz="4000">
          <a:solidFill>
            <a:srgbClr val="CA4B05"/>
          </a:solidFill>
          <a:latin typeface="Calibri" pitchFamily="34" charset="0"/>
        </a:defRPr>
      </a:lvl6pPr>
      <a:lvl7pPr marL="914400" algn="l" rtl="0" eaLnBrk="1" fontAlgn="base" hangingPunct="1">
        <a:spcBef>
          <a:spcPct val="0"/>
        </a:spcBef>
        <a:spcAft>
          <a:spcPct val="0"/>
        </a:spcAft>
        <a:defRPr sz="4000">
          <a:solidFill>
            <a:srgbClr val="CA4B05"/>
          </a:solidFill>
          <a:latin typeface="Calibri" pitchFamily="34" charset="0"/>
        </a:defRPr>
      </a:lvl7pPr>
      <a:lvl8pPr marL="1371600" algn="l" rtl="0" eaLnBrk="1" fontAlgn="base" hangingPunct="1">
        <a:spcBef>
          <a:spcPct val="0"/>
        </a:spcBef>
        <a:spcAft>
          <a:spcPct val="0"/>
        </a:spcAft>
        <a:defRPr sz="4000">
          <a:solidFill>
            <a:srgbClr val="CA4B05"/>
          </a:solidFill>
          <a:latin typeface="Calibri" pitchFamily="34" charset="0"/>
        </a:defRPr>
      </a:lvl8pPr>
      <a:lvl9pPr marL="1828800" algn="l" rtl="0" eaLnBrk="1" fontAlgn="base" hangingPunct="1">
        <a:spcBef>
          <a:spcPct val="0"/>
        </a:spcBef>
        <a:spcAft>
          <a:spcPct val="0"/>
        </a:spcAft>
        <a:defRPr sz="4000">
          <a:solidFill>
            <a:srgbClr val="CA4B05"/>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2400" kern="1200">
          <a:solidFill>
            <a:srgbClr val="5B5C5F"/>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000" kern="1200">
          <a:solidFill>
            <a:srgbClr val="5B5C5F"/>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kern="1200">
          <a:solidFill>
            <a:srgbClr val="5B5C5F"/>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1600" kern="1200">
          <a:solidFill>
            <a:srgbClr val="5B5C5F"/>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1600" kern="1200">
          <a:solidFill>
            <a:srgbClr val="5B5C5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rsham.co.id/" TargetMode="External"/><Relationship Id="rId2" Type="http://schemas.openxmlformats.org/officeDocument/2006/relationships/hyperlink" Target="mailto:admin@rsuphadammalik.com"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2.xml.rels><?xml version="1.0" encoding="UTF-8" standalone="yes"?>
<Relationships xmlns="http://schemas.openxmlformats.org/package/2006/relationships"><Relationship Id="rId3" Type="http://schemas.openxmlformats.org/officeDocument/2006/relationships/chart" Target="../charts/chart14.xml"/><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3.xml.rels><?xml version="1.0" encoding="UTF-8" standalone="yes"?>
<Relationships xmlns="http://schemas.openxmlformats.org/package/2006/relationships"><Relationship Id="rId3" Type="http://schemas.openxmlformats.org/officeDocument/2006/relationships/chart" Target="../charts/chart15.xml"/><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4.xml.rels><?xml version="1.0" encoding="UTF-8" standalone="yes"?>
<Relationships xmlns="http://schemas.openxmlformats.org/package/2006/relationships"><Relationship Id="rId3" Type="http://schemas.openxmlformats.org/officeDocument/2006/relationships/chart" Target="../charts/chart16.xml"/><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5.xml.rels><?xml version="1.0" encoding="UTF-8" standalone="yes"?>
<Relationships xmlns="http://schemas.openxmlformats.org/package/2006/relationships"><Relationship Id="rId3" Type="http://schemas.openxmlformats.org/officeDocument/2006/relationships/chart" Target="../charts/chart17.xml"/><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1.xm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rsham.co.id/" TargetMode="External"/><Relationship Id="rId5" Type="http://schemas.openxmlformats.org/officeDocument/2006/relationships/hyperlink" Target="mailto:admin@rsuphadammalik.com" TargetMode="External"/><Relationship Id="rId4" Type="http://schemas.openxmlformats.org/officeDocument/2006/relationships/chart" Target="../charts/char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21.xml.rels><?xml version="1.0" encoding="UTF-8" standalone="yes"?>
<Relationships xmlns="http://schemas.openxmlformats.org/package/2006/relationships"><Relationship Id="rId3" Type="http://schemas.openxmlformats.org/officeDocument/2006/relationships/chart" Target="../charts/chart23.xml"/><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admin@rsuphadammalik.com" TargetMode="External"/><Relationship Id="rId7"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rsham.co.id/" TargetMode="External"/></Relationships>
</file>

<file path=ppt/slides/_rels/slide23.xml.rels><?xml version="1.0" encoding="UTF-8" standalone="yes"?>
<Relationships xmlns="http://schemas.openxmlformats.org/package/2006/relationships"><Relationship Id="rId3" Type="http://schemas.openxmlformats.org/officeDocument/2006/relationships/chart" Target="../charts/chart25.xml"/><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24.xml.rels><?xml version="1.0" encoding="UTF-8" standalone="yes"?>
<Relationships xmlns="http://schemas.openxmlformats.org/package/2006/relationships"><Relationship Id="rId3" Type="http://schemas.openxmlformats.org/officeDocument/2006/relationships/chart" Target="../charts/chart26.xml"/><Relationship Id="rId7"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25.xml.rels><?xml version="1.0" encoding="UTF-8" standalone="yes"?>
<Relationships xmlns="http://schemas.openxmlformats.org/package/2006/relationships"><Relationship Id="rId3" Type="http://schemas.openxmlformats.org/officeDocument/2006/relationships/chart" Target="../charts/chart27.xml"/><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chart" Target="../charts/chart3.xml"/><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rsham.co.id/" TargetMode="External"/><Relationship Id="rId5" Type="http://schemas.openxmlformats.org/officeDocument/2006/relationships/hyperlink" Target="mailto:admin@rsuphadammalik.com" TargetMode="Externa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5.xml"/><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rsham.co.id/" TargetMode="External"/><Relationship Id="rId4" Type="http://schemas.openxmlformats.org/officeDocument/2006/relationships/hyperlink" Target="mailto:admin@rsuphadammalik.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00034" y="533400"/>
          <a:ext cx="8001056" cy="5715000"/>
        </p:xfrm>
        <a:graphic>
          <a:graphicData uri="http://schemas.openxmlformats.org/drawingml/2006/table">
            <a:tbl>
              <a:tblPr firstRow="1" bandRow="1">
                <a:tableStyleId>{5DA37D80-6434-44D0-A028-1B22A696006F}</a:tableStyleId>
              </a:tblPr>
              <a:tblGrid>
                <a:gridCol w="4801832"/>
                <a:gridCol w="3199224"/>
              </a:tblGrid>
              <a:tr h="830481">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d-ID" sz="3600" dirty="0" smtClean="0">
                          <a:latin typeface="Comic Sans MS" pitchFamily="66" charset="0"/>
                          <a:cs typeface="Arial" pitchFamily="34" charset="0"/>
                        </a:rPr>
                        <a:t>INDIKATOR MUTU  </a:t>
                      </a:r>
                      <a:endParaRPr lang="id-ID" sz="3600" b="1" dirty="0" smtClean="0">
                        <a:solidFill>
                          <a:schemeClr val="tx1"/>
                        </a:solidFill>
                        <a:latin typeface="Comic Sans MS" pitchFamily="66" charset="0"/>
                        <a:cs typeface="Arial" pitchFamily="34" charset="0"/>
                      </a:endParaRPr>
                    </a:p>
                  </a:txBody>
                  <a:tcPr anchor="ctr"/>
                </a:tc>
                <a:tc hMerge="1">
                  <a:txBody>
                    <a:bodyPr/>
                    <a:lstStyle/>
                    <a:p>
                      <a:endParaRPr lang="id-ID" dirty="0"/>
                    </a:p>
                  </a:txBody>
                  <a:tcPr/>
                </a:tc>
              </a:tr>
              <a:tr h="1188837">
                <a:tc>
                  <a:txBody>
                    <a:bodyPr/>
                    <a:lstStyle/>
                    <a:p>
                      <a:pPr marL="361950" marR="0" indent="-6350" algn="l" defTabSz="457200" rtl="0" eaLnBrk="1" fontAlgn="auto" latinLnBrk="0" hangingPunct="1">
                        <a:lnSpc>
                          <a:spcPct val="100000"/>
                        </a:lnSpc>
                        <a:spcBef>
                          <a:spcPts val="0"/>
                        </a:spcBef>
                        <a:spcAft>
                          <a:spcPts val="0"/>
                        </a:spcAft>
                        <a:buClrTx/>
                        <a:buSzTx/>
                        <a:buFont typeface="Arial" pitchFamily="34" charset="0"/>
                        <a:buNone/>
                        <a:tabLst/>
                        <a:defRPr/>
                      </a:pPr>
                      <a:r>
                        <a:rPr lang="id-ID" sz="2000" b="1" dirty="0" smtClean="0">
                          <a:latin typeface="Arial" pitchFamily="34" charset="0"/>
                          <a:cs typeface="Arial" pitchFamily="34" charset="0"/>
                        </a:rPr>
                        <a:t>INDIKATOR </a:t>
                      </a:r>
                      <a:r>
                        <a:rPr lang="en-US" sz="2000" b="1" dirty="0" smtClean="0">
                          <a:latin typeface="Arial" pitchFamily="34" charset="0"/>
                          <a:cs typeface="Arial" pitchFamily="34" charset="0"/>
                        </a:rPr>
                        <a:t>SASARAN KESELAMATAN PASIEN</a:t>
                      </a:r>
                      <a:r>
                        <a:rPr lang="id-ID" sz="2000" b="1" dirty="0" smtClean="0">
                          <a:latin typeface="Arial" pitchFamily="34" charset="0"/>
                          <a:cs typeface="Arial" pitchFamily="34" charset="0"/>
                        </a:rPr>
                        <a:t> ( ISKP</a:t>
                      </a:r>
                      <a:r>
                        <a:rPr lang="id-ID" sz="2000" b="1" baseline="0" dirty="0" smtClean="0">
                          <a:latin typeface="Arial" pitchFamily="34" charset="0"/>
                          <a:cs typeface="Arial" pitchFamily="34" charset="0"/>
                        </a:rPr>
                        <a:t> )</a:t>
                      </a:r>
                      <a:endParaRPr lang="en-US" sz="2000" b="1" dirty="0" smtClean="0">
                        <a:latin typeface="Arial" pitchFamily="34" charset="0"/>
                        <a:cs typeface="Arial" pitchFamily="34" charset="0"/>
                      </a:endParaRPr>
                    </a:p>
                  </a:txBody>
                  <a:tcPr anchor="ctr"/>
                </a:tc>
                <a:tc>
                  <a:txBody>
                    <a:bodyPr/>
                    <a:lstStyle/>
                    <a:p>
                      <a:pPr algn="ctr"/>
                      <a:r>
                        <a:rPr lang="id-ID" sz="2000" b="1" dirty="0" smtClean="0">
                          <a:latin typeface="Arial" pitchFamily="34" charset="0"/>
                          <a:cs typeface="Arial" pitchFamily="34" charset="0"/>
                        </a:rPr>
                        <a:t>    6 INDIKATOR</a:t>
                      </a:r>
                      <a:endParaRPr lang="id-ID" sz="2000" b="1" dirty="0">
                        <a:solidFill>
                          <a:schemeClr val="tx1"/>
                        </a:solidFill>
                        <a:latin typeface="Arial" pitchFamily="34" charset="0"/>
                        <a:cs typeface="Arial" pitchFamily="34" charset="0"/>
                      </a:endParaRPr>
                    </a:p>
                  </a:txBody>
                  <a:tcPr anchor="ctr"/>
                </a:tc>
              </a:tr>
              <a:tr h="1219200">
                <a:tc>
                  <a:txBody>
                    <a:bodyPr/>
                    <a:lstStyle/>
                    <a:p>
                      <a:pPr marL="266700" marR="0" indent="0" algn="l" defTabSz="457200" rtl="0" eaLnBrk="1" fontAlgn="auto" latinLnBrk="0" hangingPunct="1">
                        <a:lnSpc>
                          <a:spcPct val="100000"/>
                        </a:lnSpc>
                        <a:spcBef>
                          <a:spcPts val="0"/>
                        </a:spcBef>
                        <a:spcAft>
                          <a:spcPts val="0"/>
                        </a:spcAft>
                        <a:buClrTx/>
                        <a:buSzTx/>
                        <a:buFont typeface="Arial" pitchFamily="34" charset="0"/>
                        <a:buNone/>
                        <a:tabLst>
                          <a:tab pos="0" algn="l"/>
                        </a:tabLst>
                        <a:defRPr/>
                      </a:pPr>
                      <a:r>
                        <a:rPr lang="en-US" sz="2000" b="1" dirty="0" smtClean="0">
                          <a:latin typeface="Arial" pitchFamily="34" charset="0"/>
                          <a:cs typeface="Arial" pitchFamily="34" charset="0"/>
                        </a:rPr>
                        <a:t>INDIKATOR  AREA KLINIS</a:t>
                      </a:r>
                      <a:r>
                        <a:rPr lang="id-ID" sz="2000" b="1" dirty="0" smtClean="0">
                          <a:latin typeface="Arial" pitchFamily="34" charset="0"/>
                          <a:cs typeface="Arial" pitchFamily="34" charset="0"/>
                        </a:rPr>
                        <a:t> ( IAK</a:t>
                      </a:r>
                      <a:r>
                        <a:rPr lang="id-ID" sz="2000" b="1" baseline="0" dirty="0" smtClean="0">
                          <a:latin typeface="Arial" pitchFamily="34" charset="0"/>
                          <a:cs typeface="Arial" pitchFamily="34" charset="0"/>
                        </a:rPr>
                        <a:t> )</a:t>
                      </a:r>
                      <a:endParaRPr lang="en-US" sz="2000" b="1" dirty="0" smtClean="0">
                        <a:latin typeface="Arial" pitchFamily="34" charset="0"/>
                        <a:cs typeface="Arial" pitchFamily="34" charset="0"/>
                      </a:endParaRPr>
                    </a:p>
                  </a:txBody>
                  <a:tcPr anchor="ctr"/>
                </a:tc>
                <a:tc>
                  <a:txBody>
                    <a:bodyPr/>
                    <a:lstStyle/>
                    <a:p>
                      <a:pPr algn="ctr"/>
                      <a:r>
                        <a:rPr lang="id-ID" sz="2000" b="1" dirty="0" smtClean="0">
                          <a:latin typeface="Arial" pitchFamily="34" charset="0"/>
                          <a:cs typeface="Arial" pitchFamily="34" charset="0"/>
                        </a:rPr>
                        <a:t>11 INDIKATOR</a:t>
                      </a:r>
                      <a:endParaRPr lang="id-ID" sz="2000" b="1" dirty="0">
                        <a:solidFill>
                          <a:schemeClr val="tx1"/>
                        </a:solidFill>
                        <a:latin typeface="Arial" pitchFamily="34" charset="0"/>
                        <a:cs typeface="Arial" pitchFamily="34" charset="0"/>
                      </a:endParaRPr>
                    </a:p>
                  </a:txBody>
                  <a:tcPr anchor="ctr"/>
                </a:tc>
              </a:tr>
              <a:tr h="1250697">
                <a:tc>
                  <a:txBody>
                    <a:bodyPr/>
                    <a:lstStyle/>
                    <a:p>
                      <a:pPr marL="622300" marR="0" indent="-266700" algn="l" defTabSz="457200" rtl="0" eaLnBrk="1" fontAlgn="auto" latinLnBrk="0" hangingPunct="1">
                        <a:lnSpc>
                          <a:spcPct val="100000"/>
                        </a:lnSpc>
                        <a:spcBef>
                          <a:spcPts val="0"/>
                        </a:spcBef>
                        <a:spcAft>
                          <a:spcPts val="0"/>
                        </a:spcAft>
                        <a:buClrTx/>
                        <a:buSzTx/>
                        <a:buFont typeface="Arial" pitchFamily="34" charset="0"/>
                        <a:buNone/>
                        <a:tabLst/>
                        <a:defRPr/>
                      </a:pPr>
                      <a:r>
                        <a:rPr lang="id-ID" sz="2000" b="1" baseline="0" dirty="0" smtClean="0">
                          <a:latin typeface="Arial" pitchFamily="34" charset="0"/>
                          <a:cs typeface="Arial" pitchFamily="34" charset="0"/>
                        </a:rPr>
                        <a:t>INDIKATOR AREA</a:t>
                      </a:r>
                      <a:r>
                        <a:rPr lang="en-US" sz="2000" b="1" dirty="0" smtClean="0">
                          <a:latin typeface="Arial" pitchFamily="34" charset="0"/>
                          <a:cs typeface="Arial" pitchFamily="34" charset="0"/>
                        </a:rPr>
                        <a:t> MANAJERIAL</a:t>
                      </a:r>
                      <a:endParaRPr lang="id-ID" sz="2000" b="1" dirty="0" smtClean="0">
                        <a:latin typeface="Arial" pitchFamily="34" charset="0"/>
                        <a:cs typeface="Arial" pitchFamily="34" charset="0"/>
                      </a:endParaRPr>
                    </a:p>
                    <a:p>
                      <a:pPr marL="622300" marR="0" indent="-266700" algn="l" defTabSz="457200" rtl="0" eaLnBrk="1" fontAlgn="auto" latinLnBrk="0" hangingPunct="1">
                        <a:lnSpc>
                          <a:spcPct val="100000"/>
                        </a:lnSpc>
                        <a:spcBef>
                          <a:spcPts val="0"/>
                        </a:spcBef>
                        <a:spcAft>
                          <a:spcPts val="0"/>
                        </a:spcAft>
                        <a:buClrTx/>
                        <a:buSzTx/>
                        <a:buFont typeface="Arial" pitchFamily="34" charset="0"/>
                        <a:buNone/>
                        <a:tabLst/>
                        <a:defRPr/>
                      </a:pPr>
                      <a:r>
                        <a:rPr lang="id-ID" sz="2000" b="1" dirty="0" smtClean="0">
                          <a:latin typeface="Arial" pitchFamily="34" charset="0"/>
                          <a:cs typeface="Arial" pitchFamily="34" charset="0"/>
                        </a:rPr>
                        <a:t> ( IAM )</a:t>
                      </a:r>
                      <a:endParaRPr lang="en-US" sz="2000" b="1" dirty="0" smtClean="0">
                        <a:latin typeface="Arial" pitchFamily="34" charset="0"/>
                        <a:cs typeface="Arial" pitchFamily="34" charset="0"/>
                      </a:endParaRPr>
                    </a:p>
                    <a:p>
                      <a:endParaRPr lang="id-ID" sz="2000" b="1" dirty="0">
                        <a:solidFill>
                          <a:schemeClr val="tx1"/>
                        </a:solidFill>
                        <a:latin typeface="Arial" pitchFamily="34" charset="0"/>
                        <a:cs typeface="Arial" pitchFamily="34" charset="0"/>
                      </a:endParaRPr>
                    </a:p>
                  </a:txBody>
                  <a:tcPr anchor="ctr"/>
                </a:tc>
                <a:tc>
                  <a:txBody>
                    <a:bodyPr/>
                    <a:lstStyle/>
                    <a:p>
                      <a:pPr algn="ctr"/>
                      <a:r>
                        <a:rPr lang="id-ID" sz="2000" b="1" baseline="0" dirty="0" smtClean="0">
                          <a:latin typeface="Arial" pitchFamily="34" charset="0"/>
                          <a:cs typeface="Arial" pitchFamily="34" charset="0"/>
                        </a:rPr>
                        <a:t>   9</a:t>
                      </a:r>
                      <a:r>
                        <a:rPr lang="id-ID" sz="2000" b="1" dirty="0" smtClean="0">
                          <a:latin typeface="Arial" pitchFamily="34" charset="0"/>
                          <a:cs typeface="Arial" pitchFamily="34" charset="0"/>
                        </a:rPr>
                        <a:t> INDIKATOR</a:t>
                      </a:r>
                      <a:endParaRPr lang="id-ID" sz="2000" b="1" dirty="0">
                        <a:solidFill>
                          <a:schemeClr val="tx1"/>
                        </a:solidFill>
                        <a:latin typeface="Arial" pitchFamily="34" charset="0"/>
                        <a:cs typeface="Arial" pitchFamily="34" charset="0"/>
                      </a:endParaRPr>
                    </a:p>
                  </a:txBody>
                  <a:tcPr anchor="ctr"/>
                </a:tc>
              </a:tr>
              <a:tr h="1225785">
                <a:tc>
                  <a:txBody>
                    <a:bodyPr/>
                    <a:lstStyle/>
                    <a:p>
                      <a:pPr algn="ctr"/>
                      <a:r>
                        <a:rPr lang="id-ID" sz="2000" b="1" dirty="0" smtClean="0">
                          <a:latin typeface="Arial" pitchFamily="34" charset="0"/>
                          <a:cs typeface="Arial" pitchFamily="34" charset="0"/>
                        </a:rPr>
                        <a:t>INDIKATOR UNIT KERJA ( SPM )</a:t>
                      </a:r>
                      <a:endParaRPr lang="id-ID" sz="2000" b="1" dirty="0">
                        <a:solidFill>
                          <a:schemeClr val="tx1"/>
                        </a:solidFill>
                        <a:latin typeface="Arial" pitchFamily="34" charset="0"/>
                        <a:cs typeface="Arial" pitchFamily="34" charset="0"/>
                      </a:endParaRPr>
                    </a:p>
                  </a:txBody>
                  <a:tcPr anchor="ctr"/>
                </a:tc>
                <a:tc>
                  <a:txBody>
                    <a:bodyPr/>
                    <a:lstStyle/>
                    <a:p>
                      <a:pPr algn="ctr"/>
                      <a:r>
                        <a:rPr lang="id-ID" sz="2000" b="1" dirty="0" smtClean="0">
                          <a:latin typeface="Arial" pitchFamily="34" charset="0"/>
                          <a:cs typeface="Arial" pitchFamily="34" charset="0"/>
                        </a:rPr>
                        <a:t>340 INDIKATOR</a:t>
                      </a:r>
                      <a:endParaRPr lang="id-ID" sz="2000" b="1" dirty="0">
                        <a:solidFill>
                          <a:schemeClr val="tx1"/>
                        </a:solidFill>
                        <a:latin typeface="Arial" pitchFamily="34" charset="0"/>
                        <a:cs typeface="Arial" pitchFamily="34" charset="0"/>
                      </a:endParaRPr>
                    </a:p>
                  </a:txBody>
                  <a:tcPr anchor="ctr"/>
                </a:tc>
              </a:tr>
            </a:tbl>
          </a:graphicData>
        </a:graphic>
      </p:graphicFrame>
      <p:sp>
        <p:nvSpPr>
          <p:cNvPr id="6"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2"/>
              </a:rPr>
              <a:t>admin@rsham.co.id</a:t>
            </a:r>
            <a:r>
              <a:rPr lang="id-ID" sz="500" dirty="0"/>
              <a:t> </a:t>
            </a:r>
            <a:r>
              <a:rPr lang="en-US" sz="500" dirty="0"/>
              <a:t> ; Website :  </a:t>
            </a:r>
            <a:r>
              <a:rPr lang="id-ID" sz="500" dirty="0">
                <a:hlinkClick r:id="rId3"/>
              </a:rPr>
              <a:t>www.rsham.co.id</a:t>
            </a:r>
            <a:r>
              <a:rPr lang="id-ID" sz="500" dirty="0"/>
              <a:t> </a:t>
            </a:r>
            <a:endParaRPr lang="en-US" sz="500" dirty="0"/>
          </a:p>
        </p:txBody>
      </p:sp>
      <p:pic>
        <p:nvPicPr>
          <p:cNvPr id="7" name="Picture 5" descr="Logo"/>
          <p:cNvPicPr>
            <a:picLocks noChangeAspect="1" noChangeArrowheads="1"/>
          </p:cNvPicPr>
          <p:nvPr/>
        </p:nvPicPr>
        <p:blipFill>
          <a:blip r:embed="rId4"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9" name="Picture 13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5725" y="6467693"/>
            <a:ext cx="2952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IAK.5 </a:t>
            </a:r>
            <a:endParaRPr lang="id-ID" sz="2400" b="1" dirty="0">
              <a:latin typeface="Arial" pitchFamily="34" charset="0"/>
              <a:cs typeface="Arial" pitchFamily="34" charset="0"/>
            </a:endParaRPr>
          </a:p>
        </p:txBody>
      </p:sp>
      <p:graphicFrame>
        <p:nvGraphicFramePr>
          <p:cNvPr id="7" name="Chart 6"/>
          <p:cNvGraphicFramePr/>
          <p:nvPr/>
        </p:nvGraphicFramePr>
        <p:xfrm>
          <a:off x="457200" y="857232"/>
          <a:ext cx="7818558" cy="504056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1066800" y="2057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IAK.6 </a:t>
            </a:r>
            <a:endParaRPr lang="id-ID" sz="2400" b="1" dirty="0">
              <a:latin typeface="Arial" pitchFamily="34" charset="0"/>
              <a:cs typeface="Arial" pitchFamily="34" charset="0"/>
            </a:endParaRPr>
          </a:p>
        </p:txBody>
      </p:sp>
      <p:graphicFrame>
        <p:nvGraphicFramePr>
          <p:cNvPr id="7" name="Chart 6"/>
          <p:cNvGraphicFramePr/>
          <p:nvPr/>
        </p:nvGraphicFramePr>
        <p:xfrm>
          <a:off x="533400" y="1000108"/>
          <a:ext cx="7848600" cy="492922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IAK.7 </a:t>
            </a:r>
            <a:endParaRPr lang="id-ID" sz="2400" b="1" dirty="0">
              <a:latin typeface="Arial" pitchFamily="34" charset="0"/>
              <a:cs typeface="Arial" pitchFamily="34" charset="0"/>
            </a:endParaRPr>
          </a:p>
        </p:txBody>
      </p:sp>
      <p:graphicFrame>
        <p:nvGraphicFramePr>
          <p:cNvPr id="7" name="Chart 6"/>
          <p:cNvGraphicFramePr/>
          <p:nvPr/>
        </p:nvGraphicFramePr>
        <p:xfrm>
          <a:off x="457200" y="857232"/>
          <a:ext cx="7859216" cy="508636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8382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IAK.8 </a:t>
            </a:r>
            <a:endParaRPr lang="id-ID" sz="2400" b="1" dirty="0">
              <a:latin typeface="Arial" pitchFamily="34" charset="0"/>
              <a:cs typeface="Arial" pitchFamily="34" charset="0"/>
            </a:endParaRPr>
          </a:p>
        </p:txBody>
      </p:sp>
      <p:graphicFrame>
        <p:nvGraphicFramePr>
          <p:cNvPr id="7" name="Chart 6"/>
          <p:cNvGraphicFramePr/>
          <p:nvPr/>
        </p:nvGraphicFramePr>
        <p:xfrm>
          <a:off x="381000" y="914400"/>
          <a:ext cx="81534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IAK.9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3959303078"/>
              </p:ext>
            </p:extLst>
          </p:nvPr>
        </p:nvGraphicFramePr>
        <p:xfrm>
          <a:off x="642910" y="928670"/>
          <a:ext cx="7858180" cy="501493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1066800" y="19812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IAK.10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559956449"/>
              </p:ext>
            </p:extLst>
          </p:nvPr>
        </p:nvGraphicFramePr>
        <p:xfrm>
          <a:off x="539552" y="1071546"/>
          <a:ext cx="7961537" cy="47958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IAK.11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2852692288"/>
              </p:ext>
            </p:extLst>
          </p:nvPr>
        </p:nvGraphicFramePr>
        <p:xfrm>
          <a:off x="500034" y="1000108"/>
          <a:ext cx="8072494" cy="4857784"/>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642910" y="5857892"/>
            <a:ext cx="8429652" cy="369332"/>
          </a:xfrm>
          <a:prstGeom prst="rect">
            <a:avLst/>
          </a:prstGeom>
        </p:spPr>
        <p:txBody>
          <a:bodyPr wrap="square">
            <a:spAutoFit/>
          </a:bodyPr>
          <a:lstStyle/>
          <a:p>
            <a:r>
              <a:rPr lang="id-ID" dirty="0" smtClean="0"/>
              <a:t>D : Edaran keseluruh SMF bila penelitian tidak  ada izin, akan dihentikan.                              </a:t>
            </a:r>
            <a:endParaRPr lang="id-ID" dirty="0"/>
          </a:p>
        </p:txBody>
      </p:sp>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0"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1"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Rectangle 11"/>
          <p:cNvSpPr/>
          <p:nvPr/>
        </p:nvSpPr>
        <p:spPr>
          <a:xfrm>
            <a:off x="990600" y="19050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IAM.1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2900823751"/>
              </p:ext>
            </p:extLst>
          </p:nvPr>
        </p:nvGraphicFramePr>
        <p:xfrm>
          <a:off x="457200" y="1071546"/>
          <a:ext cx="8043890" cy="464347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533400" y="5661248"/>
            <a:ext cx="8429652" cy="369332"/>
          </a:xfrm>
          <a:prstGeom prst="rect">
            <a:avLst/>
          </a:prstGeom>
        </p:spPr>
        <p:txBody>
          <a:bodyPr wrap="square">
            <a:spAutoFit/>
          </a:bodyPr>
          <a:lstStyle/>
          <a:p>
            <a:r>
              <a:rPr lang="id-ID" dirty="0" smtClean="0"/>
              <a:t>D : Instruksi DirmedKep untuk melengkapi obat esensial segera!!!                              </a:t>
            </a:r>
            <a:endParaRPr lang="id-ID" dirty="0"/>
          </a:p>
        </p:txBody>
      </p:sp>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0"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1"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IAM.2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3936072777"/>
              </p:ext>
            </p:extLst>
          </p:nvPr>
        </p:nvGraphicFramePr>
        <p:xfrm>
          <a:off x="381000" y="1071546"/>
          <a:ext cx="8120090" cy="47958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8382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IAM.3 </a:t>
            </a:r>
            <a:endParaRPr lang="id-ID" sz="2400" b="1" dirty="0">
              <a:latin typeface="Arial" pitchFamily="34" charset="0"/>
              <a:cs typeface="Arial" pitchFamily="34" charset="0"/>
            </a:endParaRPr>
          </a:p>
        </p:txBody>
      </p:sp>
      <p:graphicFrame>
        <p:nvGraphicFramePr>
          <p:cNvPr id="8" name="Chart 7"/>
          <p:cNvGraphicFramePr/>
          <p:nvPr>
            <p:extLst>
              <p:ext uri="{D42A27DB-BD31-4B8C-83A1-F6EECF244321}">
                <p14:modId xmlns="" xmlns:p14="http://schemas.microsoft.com/office/powerpoint/2010/main" val="3331829182"/>
              </p:ext>
            </p:extLst>
          </p:nvPr>
        </p:nvGraphicFramePr>
        <p:xfrm>
          <a:off x="428596" y="1143000"/>
          <a:ext cx="7929618" cy="471489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1066800" y="20574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85954" y="357166"/>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ISKP.1 </a:t>
            </a:r>
            <a:endParaRPr lang="id-ID" sz="2400" b="1" dirty="0">
              <a:latin typeface="Arial" pitchFamily="34" charset="0"/>
              <a:cs typeface="Arial" pitchFamily="34" charset="0"/>
            </a:endParaRPr>
          </a:p>
        </p:txBody>
      </p:sp>
      <p:sp>
        <p:nvSpPr>
          <p:cNvPr id="10" name="Rectangle 9"/>
          <p:cNvSpPr/>
          <p:nvPr/>
        </p:nvSpPr>
        <p:spPr>
          <a:xfrm>
            <a:off x="6400800" y="357166"/>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ISKP.2 </a:t>
            </a:r>
            <a:endParaRPr lang="id-ID" sz="2400" b="1" dirty="0">
              <a:latin typeface="Arial" pitchFamily="34" charset="0"/>
              <a:cs typeface="Arial" pitchFamily="34" charset="0"/>
            </a:endParaRPr>
          </a:p>
        </p:txBody>
      </p:sp>
      <p:graphicFrame>
        <p:nvGraphicFramePr>
          <p:cNvPr id="14" name="Chart 13"/>
          <p:cNvGraphicFramePr/>
          <p:nvPr/>
        </p:nvGraphicFramePr>
        <p:xfrm>
          <a:off x="357158" y="1142984"/>
          <a:ext cx="4143404" cy="47863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nvGraphicFramePr>
        <p:xfrm>
          <a:off x="4714876" y="1142984"/>
          <a:ext cx="4000528" cy="471490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5"/>
              </a:rPr>
              <a:t>admin@rsham.co.id</a:t>
            </a:r>
            <a:r>
              <a:rPr lang="id-ID" sz="500" dirty="0"/>
              <a:t> </a:t>
            </a:r>
            <a:r>
              <a:rPr lang="en-US" sz="500" dirty="0"/>
              <a:t> ; Website :  </a:t>
            </a:r>
            <a:r>
              <a:rPr lang="id-ID" sz="500" dirty="0">
                <a:hlinkClick r:id="rId6"/>
              </a:rPr>
              <a:t>www.rsham.co.id</a:t>
            </a:r>
            <a:r>
              <a:rPr lang="id-ID" sz="500" dirty="0"/>
              <a:t> </a:t>
            </a:r>
            <a:endParaRPr lang="en-US" sz="500" dirty="0"/>
          </a:p>
        </p:txBody>
      </p:sp>
      <p:pic>
        <p:nvPicPr>
          <p:cNvPr id="16" name="Picture 5" descr="Logo"/>
          <p:cNvPicPr>
            <a:picLocks noChangeAspect="1" noChangeArrowheads="1"/>
          </p:cNvPicPr>
          <p:nvPr/>
        </p:nvPicPr>
        <p:blipFill>
          <a:blip r:embed="rId7"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7" name="Picture 135"/>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533400" y="18288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4953000" y="2057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IAM.4 </a:t>
            </a:r>
            <a:endParaRPr lang="id-ID" sz="2400" b="1" dirty="0">
              <a:latin typeface="Arial" pitchFamily="34" charset="0"/>
              <a:cs typeface="Arial" pitchFamily="34" charset="0"/>
            </a:endParaRPr>
          </a:p>
        </p:txBody>
      </p:sp>
      <p:graphicFrame>
        <p:nvGraphicFramePr>
          <p:cNvPr id="7" name="Chart 6"/>
          <p:cNvGraphicFramePr/>
          <p:nvPr/>
        </p:nvGraphicFramePr>
        <p:xfrm>
          <a:off x="304800" y="1071546"/>
          <a:ext cx="8196290" cy="4872054"/>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990600" y="22860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IAM.5 </a:t>
            </a:r>
            <a:endParaRPr lang="id-ID" sz="2400" b="1" dirty="0">
              <a:latin typeface="Arial" pitchFamily="34" charset="0"/>
              <a:cs typeface="Arial" pitchFamily="34" charset="0"/>
            </a:endParaRPr>
          </a:p>
        </p:txBody>
      </p:sp>
      <p:graphicFrame>
        <p:nvGraphicFramePr>
          <p:cNvPr id="8" name="Chart 7"/>
          <p:cNvGraphicFramePr/>
          <p:nvPr/>
        </p:nvGraphicFramePr>
        <p:xfrm>
          <a:off x="428596" y="1066800"/>
          <a:ext cx="8286808"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IAM.6 </a:t>
            </a:r>
            <a:endParaRPr lang="id-ID" sz="2400" b="1" dirty="0">
              <a:latin typeface="Arial" pitchFamily="34" charset="0"/>
              <a:cs typeface="Arial" pitchFamily="34" charset="0"/>
            </a:endParaRPr>
          </a:p>
        </p:txBody>
      </p:sp>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3"/>
              </a:rPr>
              <a:t>admin@rsham.co.id</a:t>
            </a:r>
            <a:r>
              <a:rPr lang="id-ID" sz="500" dirty="0"/>
              <a:t> </a:t>
            </a:r>
            <a:r>
              <a:rPr lang="en-US" sz="500" dirty="0"/>
              <a:t> ; Website :  </a:t>
            </a:r>
            <a:r>
              <a:rPr lang="id-ID" sz="500" dirty="0">
                <a:hlinkClick r:id="rId4"/>
              </a:rPr>
              <a:t>www.rsham.co.id</a:t>
            </a:r>
            <a:r>
              <a:rPr lang="id-ID" sz="500" dirty="0"/>
              <a:t> </a:t>
            </a:r>
            <a:endParaRPr lang="en-US" sz="500" dirty="0"/>
          </a:p>
        </p:txBody>
      </p:sp>
      <p:pic>
        <p:nvPicPr>
          <p:cNvPr id="9" name="Picture 5" descr="Logo"/>
          <p:cNvPicPr>
            <a:picLocks noChangeAspect="1" noChangeArrowheads="1"/>
          </p:cNvPicPr>
          <p:nvPr/>
        </p:nvPicPr>
        <p:blipFill>
          <a:blip r:embed="rId5"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12" name="Chart 11"/>
          <p:cNvGraphicFramePr/>
          <p:nvPr/>
        </p:nvGraphicFramePr>
        <p:xfrm>
          <a:off x="304800" y="990600"/>
          <a:ext cx="8305800" cy="49530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IAM.7 </a:t>
            </a:r>
            <a:endParaRPr lang="id-ID" sz="2400" b="1" dirty="0">
              <a:latin typeface="Arial" pitchFamily="34" charset="0"/>
              <a:cs typeface="Arial" pitchFamily="34" charset="0"/>
            </a:endParaRPr>
          </a:p>
        </p:txBody>
      </p:sp>
      <p:graphicFrame>
        <p:nvGraphicFramePr>
          <p:cNvPr id="7" name="Chart 6"/>
          <p:cNvGraphicFramePr/>
          <p:nvPr/>
        </p:nvGraphicFramePr>
        <p:xfrm>
          <a:off x="571472" y="1000108"/>
          <a:ext cx="8001056" cy="464347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714349" y="5661248"/>
            <a:ext cx="7715303" cy="369332"/>
          </a:xfrm>
          <a:prstGeom prst="rect">
            <a:avLst/>
          </a:prstGeom>
        </p:spPr>
        <p:txBody>
          <a:bodyPr wrap="square">
            <a:spAutoFit/>
          </a:bodyPr>
          <a:lstStyle/>
          <a:p>
            <a:r>
              <a:rPr lang="id-ID" b="1" dirty="0" smtClean="0"/>
              <a:t>D : Memaksimalkan aplikasi data demografi kedalam sistem IT</a:t>
            </a:r>
            <a:endParaRPr lang="id-ID" b="1" dirty="0"/>
          </a:p>
        </p:txBody>
      </p:sp>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0"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1"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2" name="Rectangle 11"/>
          <p:cNvSpPr/>
          <p:nvPr/>
        </p:nvSpPr>
        <p:spPr>
          <a:xfrm>
            <a:off x="990600" y="18288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IAM.8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2649967294"/>
              </p:ext>
            </p:extLst>
          </p:nvPr>
        </p:nvGraphicFramePr>
        <p:xfrm>
          <a:off x="500034" y="1142984"/>
          <a:ext cx="7929618" cy="487681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IAM.9 </a:t>
            </a:r>
            <a:endParaRPr lang="id-ID" sz="2400" b="1" dirty="0">
              <a:latin typeface="Arial" pitchFamily="34" charset="0"/>
              <a:cs typeface="Arial" pitchFamily="34" charset="0"/>
            </a:endParaRPr>
          </a:p>
        </p:txBody>
      </p:sp>
      <p:graphicFrame>
        <p:nvGraphicFramePr>
          <p:cNvPr id="7" name="Chart 6"/>
          <p:cNvGraphicFramePr/>
          <p:nvPr>
            <p:extLst>
              <p:ext uri="{D42A27DB-BD31-4B8C-83A1-F6EECF244321}">
                <p14:modId xmlns="" xmlns:p14="http://schemas.microsoft.com/office/powerpoint/2010/main" val="2808730497"/>
              </p:ext>
            </p:extLst>
          </p:nvPr>
        </p:nvGraphicFramePr>
        <p:xfrm>
          <a:off x="642910" y="1000108"/>
          <a:ext cx="7715304" cy="4867292"/>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714349" y="5650468"/>
            <a:ext cx="7530059" cy="369332"/>
          </a:xfrm>
          <a:prstGeom prst="rect">
            <a:avLst/>
          </a:prstGeom>
        </p:spPr>
        <p:txBody>
          <a:bodyPr wrap="square">
            <a:spAutoFit/>
          </a:bodyPr>
          <a:lstStyle/>
          <a:p>
            <a:r>
              <a:rPr lang="id-ID" b="1" dirty="0" smtClean="0"/>
              <a:t>D : Pemisahan tanggung jawab IPRS medis &amp; non medis </a:t>
            </a:r>
            <a:endParaRPr lang="id-ID" b="1" dirty="0"/>
          </a:p>
        </p:txBody>
      </p:sp>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0"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1"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00232" y="300335"/>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ISKP.3 </a:t>
            </a:r>
            <a:endParaRPr lang="id-ID" sz="2400" b="1" dirty="0">
              <a:latin typeface="Arial" pitchFamily="34" charset="0"/>
              <a:cs typeface="Arial" pitchFamily="34" charset="0"/>
            </a:endParaRPr>
          </a:p>
        </p:txBody>
      </p:sp>
      <p:sp>
        <p:nvSpPr>
          <p:cNvPr id="8" name="Rectangle 7"/>
          <p:cNvSpPr/>
          <p:nvPr/>
        </p:nvSpPr>
        <p:spPr>
          <a:xfrm>
            <a:off x="6572264" y="285728"/>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ISKP.4 </a:t>
            </a:r>
            <a:endParaRPr lang="id-ID" sz="2400" b="1" dirty="0">
              <a:latin typeface="Arial" pitchFamily="34" charset="0"/>
              <a:cs typeface="Arial" pitchFamily="34" charset="0"/>
            </a:endParaRPr>
          </a:p>
        </p:txBody>
      </p:sp>
      <p:graphicFrame>
        <p:nvGraphicFramePr>
          <p:cNvPr id="13" name="Chart 12"/>
          <p:cNvGraphicFramePr/>
          <p:nvPr/>
        </p:nvGraphicFramePr>
        <p:xfrm>
          <a:off x="285720" y="1214422"/>
          <a:ext cx="4143404" cy="47863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nvGraphicFramePr>
        <p:xfrm>
          <a:off x="4643438" y="1142984"/>
          <a:ext cx="4317630" cy="4802876"/>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428596" y="5947966"/>
            <a:ext cx="4572000" cy="307777"/>
          </a:xfrm>
          <a:prstGeom prst="rect">
            <a:avLst/>
          </a:prstGeom>
        </p:spPr>
        <p:txBody>
          <a:bodyPr>
            <a:spAutoFit/>
          </a:bodyPr>
          <a:lstStyle/>
          <a:p>
            <a:r>
              <a:rPr lang="id-ID" sz="1400" b="1" dirty="0" smtClean="0"/>
              <a:t>D : Memperbaiki teknik penempelan lebel High Alert</a:t>
            </a:r>
            <a:endParaRPr lang="id-ID" sz="1400" b="1" dirty="0"/>
          </a:p>
        </p:txBody>
      </p:sp>
      <p:sp>
        <p:nvSpPr>
          <p:cNvPr id="15"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5"/>
              </a:rPr>
              <a:t>admin@rsham.co.id</a:t>
            </a:r>
            <a:r>
              <a:rPr lang="id-ID" sz="500" dirty="0"/>
              <a:t> </a:t>
            </a:r>
            <a:r>
              <a:rPr lang="en-US" sz="500" dirty="0"/>
              <a:t> ; Website :  </a:t>
            </a:r>
            <a:r>
              <a:rPr lang="id-ID" sz="500" dirty="0">
                <a:hlinkClick r:id="rId6"/>
              </a:rPr>
              <a:t>www.rsham.co.id</a:t>
            </a:r>
            <a:r>
              <a:rPr lang="id-ID" sz="500" dirty="0"/>
              <a:t> </a:t>
            </a:r>
            <a:endParaRPr lang="en-US" sz="500" dirty="0"/>
          </a:p>
        </p:txBody>
      </p:sp>
      <p:pic>
        <p:nvPicPr>
          <p:cNvPr id="16" name="Picture 5" descr="Logo"/>
          <p:cNvPicPr>
            <a:picLocks noChangeAspect="1" noChangeArrowheads="1"/>
          </p:cNvPicPr>
          <p:nvPr/>
        </p:nvPicPr>
        <p:blipFill>
          <a:blip r:embed="rId7"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7" name="Picture 135"/>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9"/>
          <p:cNvSpPr/>
          <p:nvPr/>
        </p:nvSpPr>
        <p:spPr>
          <a:xfrm>
            <a:off x="6858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49530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6182" y="214290"/>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ISKP.5 </a:t>
            </a:r>
            <a:endParaRPr lang="id-ID" sz="2400" b="1" dirty="0">
              <a:latin typeface="Arial" pitchFamily="34" charset="0"/>
              <a:cs typeface="Arial" pitchFamily="34" charset="0"/>
            </a:endParaRPr>
          </a:p>
        </p:txBody>
      </p:sp>
      <p:graphicFrame>
        <p:nvGraphicFramePr>
          <p:cNvPr id="10" name="Chart 9"/>
          <p:cNvGraphicFramePr/>
          <p:nvPr/>
        </p:nvGraphicFramePr>
        <p:xfrm>
          <a:off x="0" y="1143000"/>
          <a:ext cx="3991005"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1"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2" name="Picture 135"/>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85725" y="6467693"/>
            <a:ext cx="295275"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ctangle 12"/>
          <p:cNvSpPr/>
          <p:nvPr/>
        </p:nvSpPr>
        <p:spPr>
          <a:xfrm>
            <a:off x="3048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4" name="Chart 13"/>
          <p:cNvGraphicFramePr/>
          <p:nvPr/>
        </p:nvGraphicFramePr>
        <p:xfrm>
          <a:off x="4572000" y="1295400"/>
          <a:ext cx="4114800" cy="46482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6182" y="324129"/>
            <a:ext cx="1214446" cy="461665"/>
          </a:xfrm>
          <a:prstGeom prst="rect">
            <a:avLst/>
          </a:prstGeom>
        </p:spPr>
        <p:txBody>
          <a:bodyPr wrap="square">
            <a:spAutoFit/>
          </a:bodyPr>
          <a:lstStyle/>
          <a:p>
            <a:r>
              <a:rPr lang="id-ID" sz="2400" b="1" baseline="0" dirty="0" smtClean="0">
                <a:latin typeface="Arial" pitchFamily="34" charset="0"/>
                <a:cs typeface="Arial" pitchFamily="34" charset="0"/>
              </a:rPr>
              <a:t>ISKP.6 </a:t>
            </a:r>
            <a:endParaRPr lang="id-ID" sz="2400" b="1" dirty="0">
              <a:latin typeface="Arial" pitchFamily="34" charset="0"/>
              <a:cs typeface="Arial" pitchFamily="34" charset="0"/>
            </a:endParaRPr>
          </a:p>
        </p:txBody>
      </p:sp>
      <p:graphicFrame>
        <p:nvGraphicFramePr>
          <p:cNvPr id="10" name="Chart 9"/>
          <p:cNvGraphicFramePr/>
          <p:nvPr>
            <p:extLst>
              <p:ext uri="{D42A27DB-BD31-4B8C-83A1-F6EECF244321}">
                <p14:modId xmlns="" xmlns:p14="http://schemas.microsoft.com/office/powerpoint/2010/main" val="1177796227"/>
              </p:ext>
            </p:extLst>
          </p:nvPr>
        </p:nvGraphicFramePr>
        <p:xfrm>
          <a:off x="381000" y="1285860"/>
          <a:ext cx="8048652" cy="4286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11"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2"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p:nvSpPr>
        <p:spPr>
          <a:xfrm>
            <a:off x="762000" y="21336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42910" y="928670"/>
          <a:ext cx="7786742" cy="478634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IAK.1 </a:t>
            </a:r>
            <a:endParaRPr lang="id-ID" sz="2400" b="1" dirty="0">
              <a:latin typeface="Arial" pitchFamily="34" charset="0"/>
              <a:cs typeface="Arial" pitchFamily="34" charset="0"/>
            </a:endParaRPr>
          </a:p>
        </p:txBody>
      </p:sp>
      <p:sp>
        <p:nvSpPr>
          <p:cNvPr id="4"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5"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6"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p:nvSpPr>
        <p:spPr>
          <a:xfrm>
            <a:off x="990600" y="2057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500034" y="1000108"/>
          <a:ext cx="8034366" cy="485778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IAK.2 </a:t>
            </a:r>
            <a:endParaRPr lang="id-ID" sz="2400" b="1" dirty="0">
              <a:latin typeface="Arial" pitchFamily="34" charset="0"/>
              <a:cs typeface="Arial" pitchFamily="34" charset="0"/>
            </a:endParaRPr>
          </a:p>
        </p:txBody>
      </p:sp>
      <p:sp>
        <p:nvSpPr>
          <p:cNvPr id="5"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6"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7"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7"/>
          <p:cNvSpPr/>
          <p:nvPr/>
        </p:nvSpPr>
        <p:spPr>
          <a:xfrm>
            <a:off x="1143000" y="2057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457200" y="857232"/>
          <a:ext cx="7960294" cy="4896544"/>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IAK.3 </a:t>
            </a:r>
            <a:endParaRPr lang="id-ID" sz="2400" b="1" dirty="0">
              <a:latin typeface="Arial" pitchFamily="34" charset="0"/>
              <a:cs typeface="Arial" pitchFamily="34" charset="0"/>
            </a:endParaRPr>
          </a:p>
        </p:txBody>
      </p:sp>
      <p:sp>
        <p:nvSpPr>
          <p:cNvPr id="5"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6"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7"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7"/>
          <p:cNvSpPr/>
          <p:nvPr/>
        </p:nvSpPr>
        <p:spPr>
          <a:xfrm>
            <a:off x="990600" y="20574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357166"/>
            <a:ext cx="8143932" cy="461665"/>
          </a:xfrm>
          <a:prstGeom prst="rect">
            <a:avLst/>
          </a:prstGeom>
        </p:spPr>
        <p:txBody>
          <a:bodyPr wrap="square">
            <a:spAutoFit/>
          </a:bodyPr>
          <a:lstStyle/>
          <a:p>
            <a:r>
              <a:rPr lang="id-ID" sz="2400" b="1" baseline="0" dirty="0" smtClean="0">
                <a:latin typeface="Arial" pitchFamily="34" charset="0"/>
                <a:cs typeface="Arial" pitchFamily="34" charset="0"/>
              </a:rPr>
              <a:t>IAK.4 </a:t>
            </a:r>
            <a:endParaRPr lang="id-ID" sz="2400" b="1" dirty="0">
              <a:latin typeface="Arial" pitchFamily="34" charset="0"/>
              <a:cs typeface="Arial" pitchFamily="34" charset="0"/>
            </a:endParaRPr>
          </a:p>
        </p:txBody>
      </p:sp>
      <p:graphicFrame>
        <p:nvGraphicFramePr>
          <p:cNvPr id="7" name="Chart 6"/>
          <p:cNvGraphicFramePr/>
          <p:nvPr/>
        </p:nvGraphicFramePr>
        <p:xfrm>
          <a:off x="357158" y="1142984"/>
          <a:ext cx="8143932" cy="468052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9"/>
          <p:cNvSpPr txBox="1">
            <a:spLocks noChangeArrowheads="1"/>
          </p:cNvSpPr>
          <p:nvPr/>
        </p:nvSpPr>
        <p:spPr bwMode="auto">
          <a:xfrm>
            <a:off x="0" y="6429396"/>
            <a:ext cx="9144000" cy="384175"/>
          </a:xfrm>
          <a:prstGeom prst="rect">
            <a:avLst/>
          </a:prstGeom>
          <a:gradFill rotWithShape="1">
            <a:gsLst>
              <a:gs pos="0">
                <a:schemeClr val="hlink">
                  <a:alpha val="0"/>
                </a:schemeClr>
              </a:gs>
              <a:gs pos="100000">
                <a:schemeClr val="accent2"/>
              </a:gs>
            </a:gsLst>
            <a:lin ang="5400000" scaled="1"/>
          </a:gradFill>
          <a:ln w="9525">
            <a:solidFill>
              <a:srgbClr val="FF3300"/>
            </a:solidFill>
            <a:miter lim="800000"/>
            <a:headEnd/>
            <a:tailEnd/>
          </a:ln>
        </p:spPr>
        <p:txBody>
          <a:bodyPr>
            <a:spAutoFit/>
          </a:bodyPr>
          <a:lstStyle>
            <a:lvl1pPr eaLnBrk="0" hangingPunct="0">
              <a:tabLst>
                <a:tab pos="5486400" algn="l"/>
              </a:tabLst>
              <a:defRPr sz="2400">
                <a:solidFill>
                  <a:schemeClr val="tx1"/>
                </a:solidFill>
                <a:latin typeface="Arial" pitchFamily="34" charset="0"/>
                <a:ea typeface="MS PGothic" pitchFamily="34" charset="-128"/>
              </a:defRPr>
            </a:lvl1pPr>
            <a:lvl2pPr marL="742950" indent="-285750" eaLnBrk="0" hangingPunct="0">
              <a:tabLst>
                <a:tab pos="5486400" algn="l"/>
              </a:tabLst>
              <a:defRPr sz="2400">
                <a:solidFill>
                  <a:schemeClr val="tx1"/>
                </a:solidFill>
                <a:latin typeface="Arial" pitchFamily="34" charset="0"/>
                <a:ea typeface="MS PGothic" pitchFamily="34" charset="-128"/>
              </a:defRPr>
            </a:lvl2pPr>
            <a:lvl3pPr marL="1143000" indent="-228600" eaLnBrk="0" hangingPunct="0">
              <a:tabLst>
                <a:tab pos="5486400" algn="l"/>
              </a:tabLst>
              <a:defRPr sz="2400">
                <a:solidFill>
                  <a:schemeClr val="tx1"/>
                </a:solidFill>
                <a:latin typeface="Arial" pitchFamily="34" charset="0"/>
                <a:ea typeface="MS PGothic" pitchFamily="34" charset="-128"/>
              </a:defRPr>
            </a:lvl3pPr>
            <a:lvl4pPr marL="1600200" indent="-228600" eaLnBrk="0" hangingPunct="0">
              <a:tabLst>
                <a:tab pos="5486400" algn="l"/>
              </a:tabLst>
              <a:defRPr sz="2400">
                <a:solidFill>
                  <a:schemeClr val="tx1"/>
                </a:solidFill>
                <a:latin typeface="Arial" pitchFamily="34" charset="0"/>
                <a:ea typeface="MS PGothic" pitchFamily="34" charset="-128"/>
              </a:defRPr>
            </a:lvl4pPr>
            <a:lvl5pPr marL="2057400" indent="-228600" eaLnBrk="0" hangingPunct="0">
              <a:tabLst>
                <a:tab pos="5486400" algn="l"/>
              </a:tabLst>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5486400" algn="l"/>
              </a:tabLst>
              <a:defRPr sz="2400">
                <a:solidFill>
                  <a:schemeClr val="tx1"/>
                </a:solidFill>
                <a:latin typeface="Arial" pitchFamily="34" charset="0"/>
                <a:ea typeface="MS PGothic" pitchFamily="34" charset="-128"/>
              </a:defRPr>
            </a:lvl9pPr>
          </a:lstStyle>
          <a:p>
            <a:pPr algn="ctr"/>
            <a:r>
              <a:rPr lang="en-US" sz="900" b="1" dirty="0">
                <a:solidFill>
                  <a:srgbClr val="000000"/>
                </a:solidFill>
              </a:rPr>
              <a:t>RSUP H.ADAM MALIK</a:t>
            </a:r>
          </a:p>
          <a:p>
            <a:pPr algn="ctr"/>
            <a:r>
              <a:rPr lang="en-US" sz="500" dirty="0" err="1"/>
              <a:t>Jln</a:t>
            </a:r>
            <a:r>
              <a:rPr lang="en-US" sz="500" dirty="0"/>
              <a:t>. </a:t>
            </a:r>
            <a:r>
              <a:rPr lang="en-US" sz="500" dirty="0" err="1"/>
              <a:t>Bunga</a:t>
            </a:r>
            <a:r>
              <a:rPr lang="en-US" sz="500" dirty="0"/>
              <a:t> Lau No. 17 Medan </a:t>
            </a:r>
            <a:r>
              <a:rPr lang="en-US" sz="500" dirty="0" err="1"/>
              <a:t>Telp</a:t>
            </a:r>
            <a:r>
              <a:rPr lang="en-US" sz="500" dirty="0"/>
              <a:t> (061)8364581–8360143–8360051, Fax (061) 8360255</a:t>
            </a:r>
          </a:p>
          <a:p>
            <a:pPr algn="ctr"/>
            <a:r>
              <a:rPr lang="en-US" sz="500" dirty="0"/>
              <a:t>Email :  </a:t>
            </a:r>
            <a:r>
              <a:rPr lang="id-ID" sz="500" dirty="0">
                <a:hlinkClick r:id="rId4"/>
              </a:rPr>
              <a:t>admin@rsham.co.id</a:t>
            </a:r>
            <a:r>
              <a:rPr lang="id-ID" sz="500" dirty="0"/>
              <a:t> </a:t>
            </a:r>
            <a:r>
              <a:rPr lang="en-US" sz="500" dirty="0"/>
              <a:t> ; Website :  </a:t>
            </a:r>
            <a:r>
              <a:rPr lang="id-ID" sz="500" dirty="0">
                <a:hlinkClick r:id="rId5"/>
              </a:rPr>
              <a:t>www.rsham.co.id</a:t>
            </a:r>
            <a:r>
              <a:rPr lang="id-ID" sz="500" dirty="0"/>
              <a:t> </a:t>
            </a:r>
            <a:endParaRPr lang="en-US" sz="500" dirty="0"/>
          </a:p>
        </p:txBody>
      </p:sp>
      <p:pic>
        <p:nvPicPr>
          <p:cNvPr id="9" name="Picture 5" descr="Logo"/>
          <p:cNvPicPr>
            <a:picLocks noChangeAspect="1" noChangeArrowheads="1"/>
          </p:cNvPicPr>
          <p:nvPr/>
        </p:nvPicPr>
        <p:blipFill>
          <a:blip r:embed="rId6" cstate="print"/>
          <a:srcRect/>
          <a:stretch>
            <a:fillRect/>
          </a:stretch>
        </p:blipFill>
        <p:spPr bwMode="auto">
          <a:xfrm>
            <a:off x="7772400" y="6515745"/>
            <a:ext cx="1201952" cy="275580"/>
          </a:xfrm>
          <a:prstGeom prst="ellipse">
            <a:avLst/>
          </a:prstGeom>
          <a:ln>
            <a:noFill/>
          </a:ln>
          <a:effectLst>
            <a:outerShdw blurRad="50800" dist="38100" dir="5400000" algn="t" rotWithShape="0">
              <a:prstClr val="black">
                <a:alpha val="40000"/>
              </a:prstClr>
            </a:outerShdw>
            <a:reflection blurRad="6350" stA="50000" endA="300" endPos="55000" dir="5400000" sy="-100000" algn="bl" rotWithShape="0"/>
            <a:softEdge rad="112500"/>
          </a:effectLst>
          <a:scene3d>
            <a:camera prst="orthographicFront"/>
            <a:lightRig rig="threePt" dir="t"/>
          </a:scene3d>
          <a:sp3d>
            <a:bevelT w="165100" prst="coolSlant"/>
          </a:sp3d>
        </p:spPr>
      </p:pic>
      <p:pic>
        <p:nvPicPr>
          <p:cNvPr id="10" name="Picture 135"/>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85725" y="6467693"/>
            <a:ext cx="295275" cy="3397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Rectangle 10"/>
          <p:cNvSpPr/>
          <p:nvPr/>
        </p:nvSpPr>
        <p:spPr>
          <a:xfrm>
            <a:off x="838200" y="2286000"/>
            <a:ext cx="76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theme/theme1.xml><?xml version="1.0" encoding="utf-8"?>
<a:theme xmlns:a="http://schemas.openxmlformats.org/drawingml/2006/main" name="1_GreenWave_BusDesignSlid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4.xml><?xml version="1.0" encoding="utf-8"?>
<a:theme xmlns:a="http://schemas.openxmlformats.org/drawingml/2006/main" name="GreenWave_BusDesignSlid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PRESENTASI PMKP &amp; MDGs OKEE</Template>
  <TotalTime>1</TotalTime>
  <Words>2151</Words>
  <Application>Microsoft Office PowerPoint</Application>
  <PresentationFormat>On-screen Show (4:3)</PresentationFormat>
  <Paragraphs>244</Paragraphs>
  <Slides>25</Slides>
  <Notes>24</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1_GreenWave_BusDesignSlides</vt:lpstr>
      <vt:lpstr>1_Office Theme</vt:lpstr>
      <vt:lpstr>Facet</vt:lpstr>
      <vt:lpstr>GreenWave_BusDesignSlides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Fredy</cp:lastModifiedBy>
  <cp:revision>2</cp:revision>
  <dcterms:created xsi:type="dcterms:W3CDTF">2015-06-22T13:54:32Z</dcterms:created>
  <dcterms:modified xsi:type="dcterms:W3CDTF">2015-06-22T22:54:54Z</dcterms:modified>
</cp:coreProperties>
</file>